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  <p:sldId id="260" r:id="rId4"/>
    <p:sldId id="292" r:id="rId5"/>
    <p:sldId id="293" r:id="rId6"/>
    <p:sldId id="291" r:id="rId7"/>
    <p:sldId id="295" r:id="rId8"/>
    <p:sldId id="296" r:id="rId9"/>
    <p:sldId id="297" r:id="rId10"/>
    <p:sldId id="298" r:id="rId11"/>
    <p:sldId id="302" r:id="rId12"/>
    <p:sldId id="299" r:id="rId13"/>
    <p:sldId id="300" r:id="rId14"/>
    <p:sldId id="301" r:id="rId15"/>
    <p:sldId id="303" r:id="rId16"/>
    <p:sldId id="304" r:id="rId17"/>
    <p:sldId id="305" r:id="rId18"/>
    <p:sldId id="306" r:id="rId19"/>
    <p:sldId id="307" r:id="rId20"/>
    <p:sldId id="318" r:id="rId21"/>
    <p:sldId id="311" r:id="rId22"/>
    <p:sldId id="312" r:id="rId23"/>
    <p:sldId id="313" r:id="rId24"/>
    <p:sldId id="309" r:id="rId25"/>
    <p:sldId id="319" r:id="rId26"/>
    <p:sldId id="315" r:id="rId27"/>
    <p:sldId id="316" r:id="rId28"/>
    <p:sldId id="320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3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61590-D15F-4249-9C3A-A5502118FDA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CAB1A-41EA-4ECD-9774-91A7F39B7E6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327-A21E-4803-8872-7F2C5CC9070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9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A8F9-58D6-49B6-A0A2-F3C663994744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76EF-2BEF-46E8-A7B6-B0136ACE44A8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6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2C8-5D11-4E9E-9E7F-9E029A9BF09E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4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F17-6F42-44FC-A485-A0B693FDAD97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4BD80-D771-4A8B-B0C5-06B9C3B26FDD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4A9D-593C-4134-93F3-28B4A6D3813F}" type="datetime1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93D2-1ECA-4C6B-9266-876FDC90F67F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58E7-3785-425F-A2CD-83E1E6AE8184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4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644BA-6397-4D7D-9FC4-BEA38895088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8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neurophysicslab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0" Type="http://schemas.openxmlformats.org/officeDocument/2006/relationships/image" Target="../media/image7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svg"/><Relationship Id="rId18" Type="http://schemas.openxmlformats.org/officeDocument/2006/relationships/image" Target="../media/image13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5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svg"/><Relationship Id="rId11" Type="http://schemas.openxmlformats.org/officeDocument/2006/relationships/image" Target="../media/image123.png"/><Relationship Id="rId5" Type="http://schemas.openxmlformats.org/officeDocument/2006/relationships/image" Target="../media/image118.png"/><Relationship Id="rId15" Type="http://schemas.openxmlformats.org/officeDocument/2006/relationships/image" Target="../media/image127.sv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117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1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1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12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webp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7.png"/><Relationship Id="rId7" Type="http://schemas.openxmlformats.org/officeDocument/2006/relationships/image" Target="../media/image16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58.png"/><Relationship Id="rId9" Type="http://schemas.openxmlformats.org/officeDocument/2006/relationships/image" Target="../media/image16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60.png"/><Relationship Id="rId18" Type="http://schemas.openxmlformats.org/officeDocument/2006/relationships/image" Target="../media/image181.png"/><Relationship Id="rId3" Type="http://schemas.openxmlformats.org/officeDocument/2006/relationships/image" Target="../media/image168.png"/><Relationship Id="rId21" Type="http://schemas.openxmlformats.org/officeDocument/2006/relationships/image" Target="../media/image184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image" Target="../media/image180.png"/><Relationship Id="rId2" Type="http://schemas.openxmlformats.org/officeDocument/2006/relationships/image" Target="../media/image167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78.png"/><Relationship Id="rId10" Type="http://schemas.openxmlformats.org/officeDocument/2006/relationships/image" Target="../media/image175.png"/><Relationship Id="rId19" Type="http://schemas.openxmlformats.org/officeDocument/2006/relationships/image" Target="../media/image182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8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88.png"/><Relationship Id="rId5" Type="http://schemas.openxmlformats.org/officeDocument/2006/relationships/image" Target="../media/image170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69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68.png"/><Relationship Id="rId21" Type="http://schemas.openxmlformats.org/officeDocument/2006/relationships/image" Target="../media/image205.png"/><Relationship Id="rId7" Type="http://schemas.openxmlformats.org/officeDocument/2006/relationships/image" Target="../media/image172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67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95.png"/><Relationship Id="rId5" Type="http://schemas.openxmlformats.org/officeDocument/2006/relationships/image" Target="../media/image170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69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209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208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19" Type="http://schemas.openxmlformats.org/officeDocument/2006/relationships/image" Target="../media/image224.png"/><Relationship Id="rId4" Type="http://schemas.openxmlformats.org/officeDocument/2006/relationships/image" Target="../media/image19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25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9.png"/><Relationship Id="rId5" Type="http://schemas.openxmlformats.org/officeDocument/2006/relationships/image" Target="../media/image228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19" Type="http://schemas.openxmlformats.org/officeDocument/2006/relationships/image" Target="../media/image247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51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image" Target="../media/image225.png"/><Relationship Id="rId16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49.png"/><Relationship Id="rId5" Type="http://schemas.openxmlformats.org/officeDocument/2006/relationships/image" Target="../media/image228.png"/><Relationship Id="rId15" Type="http://schemas.openxmlformats.org/officeDocument/2006/relationships/image" Target="../media/image253.png"/><Relationship Id="rId10" Type="http://schemas.openxmlformats.org/officeDocument/2006/relationships/image" Target="../media/image248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5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59.png"/><Relationship Id="rId18" Type="http://schemas.openxmlformats.org/officeDocument/2006/relationships/image" Target="../media/image262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58.png"/><Relationship Id="rId17" Type="http://schemas.openxmlformats.org/officeDocument/2006/relationships/image" Target="../media/image261.png"/><Relationship Id="rId2" Type="http://schemas.openxmlformats.org/officeDocument/2006/relationships/image" Target="../media/image225.png"/><Relationship Id="rId16" Type="http://schemas.openxmlformats.org/officeDocument/2006/relationships/image" Target="../media/image2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57.png"/><Relationship Id="rId5" Type="http://schemas.openxmlformats.org/officeDocument/2006/relationships/image" Target="../media/image228.png"/><Relationship Id="rId15" Type="http://schemas.openxmlformats.org/officeDocument/2006/relationships/image" Target="../media/image2580.png"/><Relationship Id="rId10" Type="http://schemas.openxmlformats.org/officeDocument/2006/relationships/image" Target="../media/image256.png"/><Relationship Id="rId19" Type="http://schemas.openxmlformats.org/officeDocument/2006/relationships/image" Target="../media/image263.sv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2.png"/><Relationship Id="rId7" Type="http://schemas.openxmlformats.org/officeDocument/2006/relationships/image" Target="../media/image1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ropbox\p\postdoc\programs\matlab\sirs\spreading\src\sp_301_1_63104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5" y="4396332"/>
            <a:ext cx="1404246" cy="14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05" y="2007062"/>
            <a:ext cx="7772400" cy="2971800"/>
          </a:xfrm>
        </p:spPr>
        <p:txBody>
          <a:bodyPr>
            <a:normAutofit/>
          </a:bodyPr>
          <a:lstStyle/>
          <a:p>
            <a:r>
              <a:rPr lang="pt-BR" sz="4000" dirty="0"/>
              <a:t>Conceitos de Dinâmica Não-Linear com Aplicações em Física e Biologia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1026" y="4578946"/>
            <a:ext cx="4298800" cy="799832"/>
          </a:xfrm>
        </p:spPr>
        <p:txBody>
          <a:bodyPr>
            <a:normAutofit/>
          </a:bodyPr>
          <a:lstStyle/>
          <a:p>
            <a:r>
              <a:rPr lang="pt-BR" sz="1800" dirty="0"/>
              <a:t>Prof. </a:t>
            </a:r>
            <a:r>
              <a:rPr lang="pt-BR" sz="1800" b="1" dirty="0"/>
              <a:t>Mauricio Girardi-Schappo</a:t>
            </a:r>
          </a:p>
          <a:p>
            <a:r>
              <a:rPr lang="pt-BR" sz="1800" b="1" dirty="0"/>
              <a:t>girardi.s@gmail.com</a:t>
            </a:r>
            <a:endParaRPr lang="pt-BR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42E33-7B7F-42A4-8DB8-AB8E3CF5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DDB2D-85EC-794A-F7C1-D28DC83AC5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81" y="4295037"/>
            <a:ext cx="1205204" cy="1661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5A876-F84E-1F3E-2D03-5999EC78DA64}"/>
              </a:ext>
            </a:extLst>
          </p:cNvPr>
          <p:cNvSpPr txBox="1"/>
          <p:nvPr/>
        </p:nvSpPr>
        <p:spPr>
          <a:xfrm>
            <a:off x="3113197" y="1709573"/>
            <a:ext cx="29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dirty="0">
                <a:hlinkClick r:id="rId4"/>
              </a:rPr>
              <a:t>https://neurophysicslab.com</a:t>
            </a:r>
            <a:r>
              <a:rPr lang="pt-BR" sz="18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32E4D9-A7F8-7697-6161-54D16EF71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" y="289581"/>
            <a:ext cx="9106785" cy="14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3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8306B-14E1-AC35-BD8F-439C3A5E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4785-F851-D024-8F21-A67838D5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EF425-4F0E-A7EF-D42D-DEC74C63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CFEBE-0694-C2B6-CFFE-2250F011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3" y="1199468"/>
            <a:ext cx="1608364" cy="41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DD4AD-C4ED-CAD6-2361-3C44EEAA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6089"/>
            <a:ext cx="1538288" cy="315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5D4A8-12C5-CE6E-5E8D-588B9A82A693}"/>
              </a:ext>
            </a:extLst>
          </p:cNvPr>
          <p:cNvSpPr txBox="1"/>
          <p:nvPr/>
        </p:nvSpPr>
        <p:spPr>
          <a:xfrm>
            <a:off x="385899" y="2367907"/>
            <a:ext cx="1608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Passa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sela-</a:t>
            </a:r>
            <a:r>
              <a:rPr lang="en-US" sz="2000" dirty="0" err="1"/>
              <a:t>nó</a:t>
            </a:r>
            <a:r>
              <a:rPr lang="en-US" sz="2000" dirty="0"/>
              <a:t>?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Sim!</a:t>
            </a:r>
            <a:endParaRPr lang="pt-BR" sz="2000" b="1" dirty="0">
              <a:solidFill>
                <a:srgbClr val="FF0000"/>
              </a:solidFill>
            </a:endParaRPr>
          </a:p>
          <a:p>
            <a:endParaRPr lang="pt-BR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E7CD52-BCED-A1A2-6056-BE971CD67FB1}"/>
              </a:ext>
            </a:extLst>
          </p:cNvPr>
          <p:cNvGrpSpPr/>
          <p:nvPr/>
        </p:nvGrpSpPr>
        <p:grpSpPr>
          <a:xfrm>
            <a:off x="2908935" y="1271996"/>
            <a:ext cx="3040949" cy="751966"/>
            <a:chOff x="4371975" y="3031127"/>
            <a:chExt cx="3851910" cy="9525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EB6AB5-85A8-6EFB-6CF5-648BD384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975" y="3148012"/>
              <a:ext cx="400050" cy="5619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FD7321-86DB-691B-1A4B-33C81190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9635" y="3031127"/>
              <a:ext cx="3524250" cy="9525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646C2-1B3A-955C-001F-99AC7918D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427" y="2048828"/>
            <a:ext cx="1947591" cy="63917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E73CBD9-CEE2-A57C-F153-3C0B2D8BB93B}"/>
              </a:ext>
            </a:extLst>
          </p:cNvPr>
          <p:cNvGrpSpPr/>
          <p:nvPr/>
        </p:nvGrpSpPr>
        <p:grpSpPr>
          <a:xfrm>
            <a:off x="2680743" y="2778410"/>
            <a:ext cx="4357279" cy="860669"/>
            <a:chOff x="2175374" y="3971896"/>
            <a:chExt cx="4357279" cy="86066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AEB77D-E7AD-193B-A33F-24CD46D22992}"/>
                </a:ext>
              </a:extLst>
            </p:cNvPr>
            <p:cNvGrpSpPr/>
            <p:nvPr/>
          </p:nvGrpSpPr>
          <p:grpSpPr>
            <a:xfrm>
              <a:off x="4130584" y="4450770"/>
              <a:ext cx="1414054" cy="381795"/>
              <a:chOff x="812618" y="1611776"/>
              <a:chExt cx="1414054" cy="38179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D108224-B218-161D-F054-A67A3CBCE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618" y="1611776"/>
                <a:ext cx="1414054" cy="38179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E8C9180-B6BC-E777-F4A8-CB44B7309E61}"/>
                      </a:ext>
                    </a:extLst>
                  </p:cNvPr>
                  <p:cNvSpPr txBox="1"/>
                  <p:nvPr/>
                </p:nvSpPr>
                <p:spPr>
                  <a:xfrm>
                    <a:off x="1589314" y="1687676"/>
                    <a:ext cx="230777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E8C9180-B6BC-E777-F4A8-CB44B7309E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9314" y="1687676"/>
                    <a:ext cx="230777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6316" r="-2368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F8D82B-65B2-34E7-FA6F-D19924E85FB0}"/>
                </a:ext>
              </a:extLst>
            </p:cNvPr>
            <p:cNvSpPr txBox="1"/>
            <p:nvPr/>
          </p:nvSpPr>
          <p:spPr>
            <a:xfrm>
              <a:off x="2175374" y="3971896"/>
              <a:ext cx="4357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É “</a:t>
              </a:r>
              <a:r>
                <a:rPr lang="en-US" sz="2000" dirty="0" err="1"/>
                <a:t>algebricamente</a:t>
              </a:r>
              <a:r>
                <a:rPr lang="en-US" sz="2000" dirty="0"/>
                <a:t> </a:t>
              </a:r>
              <a:r>
                <a:rPr lang="en-US" sz="2000" dirty="0" err="1"/>
                <a:t>equivalente</a:t>
              </a:r>
              <a:r>
                <a:rPr lang="en-US" sz="2000" dirty="0"/>
                <a:t>” à</a:t>
              </a:r>
              <a:endParaRPr lang="pt-BR" sz="20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DAFCB64-D0DF-EC59-3C0B-C0D516854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357" y="3671436"/>
            <a:ext cx="4437017" cy="28394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019B48-7B13-DE1C-89C4-E61045FB2D03}"/>
                  </a:ext>
                </a:extLst>
              </p:cNvPr>
              <p:cNvSpPr txBox="1"/>
              <p:nvPr/>
            </p:nvSpPr>
            <p:spPr>
              <a:xfrm>
                <a:off x="5692955" y="3999252"/>
                <a:ext cx="230584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Sempre que um “</a:t>
                </a:r>
                <a:r>
                  <a:rPr lang="en-US" sz="2000" dirty="0" err="1"/>
                  <a:t>extremo</a:t>
                </a:r>
                <a:r>
                  <a:rPr lang="en-US" sz="2000" dirty="0"/>
                  <a:t>” (</a:t>
                </a:r>
                <a:r>
                  <a:rPr lang="en-US" sz="2000" dirty="0" err="1"/>
                  <a:t>máximo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mínimo</a:t>
                </a:r>
                <a:r>
                  <a:rPr lang="en-US" sz="2000" dirty="0"/>
                  <a:t>) 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cruza</a:t>
                </a:r>
                <a:r>
                  <a:rPr lang="en-US" sz="2000" dirty="0"/>
                  <a:t> o </a:t>
                </a:r>
                <a:r>
                  <a:rPr lang="en-US" sz="2000" dirty="0" err="1"/>
                  <a:t>eixo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do </a:t>
                </a:r>
                <a:r>
                  <a:rPr lang="en-US" sz="2000" dirty="0" err="1"/>
                  <a:t>espaço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fase</a:t>
                </a:r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Sela-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nó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!</a:t>
                </a:r>
                <a:endParaRPr lang="pt-B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019B48-7B13-DE1C-89C4-E61045FB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955" y="3999252"/>
                <a:ext cx="2305842" cy="2246769"/>
              </a:xfrm>
              <a:prstGeom prst="rect">
                <a:avLst/>
              </a:prstGeom>
              <a:blipFill>
                <a:blip r:embed="rId10"/>
                <a:stretch>
                  <a:fillRect l="-2910" t="-1355" b="-37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2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EB279-69CB-66AD-E341-E4981E76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A4BE-2F6D-D2C3-0129-C723CFA8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22DEE-D0D4-0958-4E39-A2F9674F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9D78B8-4FA7-0C40-9713-CFCEB380E23D}"/>
              </a:ext>
            </a:extLst>
          </p:cNvPr>
          <p:cNvSpPr txBox="1"/>
          <p:nvPr/>
        </p:nvSpPr>
        <p:spPr>
          <a:xfrm>
            <a:off x="268877" y="898118"/>
            <a:ext cx="515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r>
              <a:rPr lang="en-US" dirty="0"/>
              <a:t>: </a:t>
            </a:r>
            <a:r>
              <a:rPr lang="en-US" dirty="0" err="1"/>
              <a:t>ferromagneto</a:t>
            </a:r>
            <a:r>
              <a:rPr lang="en-US" dirty="0"/>
              <a:t> sob </a:t>
            </a:r>
            <a:r>
              <a:rPr lang="en-US" dirty="0" err="1"/>
              <a:t>efeito</a:t>
            </a:r>
            <a:r>
              <a:rPr lang="en-US" dirty="0"/>
              <a:t> de campo </a:t>
            </a:r>
            <a:r>
              <a:rPr lang="en-US" dirty="0" err="1"/>
              <a:t>externo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A6D21-5745-4A27-1DC7-AF9DC6763802}"/>
                  </a:ext>
                </a:extLst>
              </p:cNvPr>
              <p:cNvSpPr txBox="1"/>
              <p:nvPr/>
            </p:nvSpPr>
            <p:spPr>
              <a:xfrm>
                <a:off x="505097" y="1392444"/>
                <a:ext cx="2779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A6D21-5745-4A27-1DC7-AF9DC6763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7" y="1392444"/>
                <a:ext cx="2779620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289F1-E5B7-4591-4614-625E89451D9A}"/>
                  </a:ext>
                </a:extLst>
              </p:cNvPr>
              <p:cNvSpPr txBox="1"/>
              <p:nvPr/>
            </p:nvSpPr>
            <p:spPr>
              <a:xfrm>
                <a:off x="200298" y="1806883"/>
                <a:ext cx="47973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“magnetiza</a:t>
                </a:r>
                <a:r>
                  <a:rPr lang="en-US" dirty="0" err="1"/>
                  <a:t>ção</a:t>
                </a:r>
                <a:r>
                  <a:rPr lang="en-US" dirty="0"/>
                  <a:t>” (</a:t>
                </a:r>
                <a:r>
                  <a:rPr lang="en-US" dirty="0" err="1"/>
                  <a:t>adim</a:t>
                </a:r>
                <a:r>
                  <a:rPr lang="en-US" dirty="0"/>
                  <a:t>.)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temperatura inversa (fixa abaixo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campo </a:t>
                </a:r>
                <a:r>
                  <a:rPr lang="pt-BR" dirty="0" err="1"/>
                  <a:t>magn</a:t>
                </a:r>
                <a:r>
                  <a:rPr lang="en-US" dirty="0" err="1"/>
                  <a:t>ético</a:t>
                </a:r>
                <a:r>
                  <a:rPr lang="en-US" dirty="0"/>
                  <a:t> </a:t>
                </a:r>
                <a:r>
                  <a:rPr lang="en-US" dirty="0" err="1"/>
                  <a:t>externo</a:t>
                </a:r>
                <a:r>
                  <a:rPr lang="en-US" dirty="0"/>
                  <a:t> (</a:t>
                </a:r>
                <a:r>
                  <a:rPr lang="en-US" dirty="0" err="1"/>
                  <a:t>adim</a:t>
                </a:r>
                <a:r>
                  <a:rPr lang="en-US" dirty="0"/>
                  <a:t>.)</a:t>
                </a:r>
                <a:endParaRPr lang="pt-B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289F1-E5B7-4591-4614-625E8945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8" y="1806883"/>
                <a:ext cx="4797339" cy="923330"/>
              </a:xfrm>
              <a:prstGeom prst="rect">
                <a:avLst/>
              </a:prstGeom>
              <a:blipFill>
                <a:blip r:embed="rId3"/>
                <a:stretch>
                  <a:fillRect l="-381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47EF5-F8B9-FF55-024A-C6EC6F17E81F}"/>
                  </a:ext>
                </a:extLst>
              </p:cNvPr>
              <p:cNvSpPr txBox="1"/>
              <p:nvPr/>
            </p:nvSpPr>
            <p:spPr>
              <a:xfrm>
                <a:off x="268877" y="3006328"/>
                <a:ext cx="221524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  <a:p>
                <a:endParaRPr lang="pt-BR" dirty="0">
                  <a:latin typeface="Consolas" panose="020B0609020204030204" pitchFamily="49" charset="0"/>
                </a:endParaRPr>
              </a:p>
              <a:p>
                <a:r>
                  <a:rPr lang="pt-BR" b="0" dirty="0" err="1">
                    <a:effectLst/>
                  </a:rPr>
                  <a:t>PFs</a:t>
                </a:r>
                <a:r>
                  <a:rPr lang="pt-BR" b="0" dirty="0">
                    <a:effectLst/>
                  </a:rPr>
                  <a:t> são determinados por </a:t>
                </a:r>
                <a:r>
                  <a:rPr lang="pt-BR" b="1" dirty="0">
                    <a:effectLst/>
                  </a:rPr>
                  <a:t>intersecção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47EF5-F8B9-FF55-024A-C6EC6F17E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7" y="3006328"/>
                <a:ext cx="2215243" cy="1200329"/>
              </a:xfrm>
              <a:prstGeom prst="rect">
                <a:avLst/>
              </a:prstGeom>
              <a:blipFill>
                <a:blip r:embed="rId4"/>
                <a:stretch>
                  <a:fillRect l="-2198" r="-3571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5714368-C5F5-A79C-A653-B76ED4E1672F}"/>
              </a:ext>
            </a:extLst>
          </p:cNvPr>
          <p:cNvGrpSpPr/>
          <p:nvPr/>
        </p:nvGrpSpPr>
        <p:grpSpPr>
          <a:xfrm>
            <a:off x="1999317" y="3972040"/>
            <a:ext cx="3352799" cy="1802130"/>
            <a:chOff x="3775166" y="3816608"/>
            <a:chExt cx="3352799" cy="180213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CFC8956-95BE-6E87-AD17-34F486438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75166" y="3816608"/>
              <a:ext cx="2808514" cy="18021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651184-D381-EB7B-E929-122E252C1650}"/>
                    </a:ext>
                  </a:extLst>
                </p:cNvPr>
                <p:cNvSpPr txBox="1"/>
                <p:nvPr/>
              </p:nvSpPr>
              <p:spPr>
                <a:xfrm>
                  <a:off x="5029199" y="4477846"/>
                  <a:ext cx="27867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pt-BR" sz="1200" b="0" dirty="0">
                    <a:effectLst/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651184-D381-EB7B-E929-122E252C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199" y="4477846"/>
                  <a:ext cx="278675" cy="184666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2D67D5-6D8A-3EBD-C69B-8A1AD11AAF22}"/>
                    </a:ext>
                  </a:extLst>
                </p:cNvPr>
                <p:cNvSpPr txBox="1"/>
                <p:nvPr/>
              </p:nvSpPr>
              <p:spPr>
                <a:xfrm>
                  <a:off x="5612674" y="4083248"/>
                  <a:ext cx="151529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effectLst/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pt-BR" sz="1200" b="0" dirty="0">
                    <a:effectLst/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2D67D5-6D8A-3EBD-C69B-8A1AD11AA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74" y="4083248"/>
                  <a:ext cx="1515291" cy="184666"/>
                </a:xfrm>
                <a:prstGeom prst="rect">
                  <a:avLst/>
                </a:prstGeom>
                <a:blipFill>
                  <a:blip r:embed="rId8"/>
                  <a:stretch>
                    <a:fillRect b="-3225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67544E3-0DF0-FB15-7E96-1F3B15DC4691}"/>
                </a:ext>
              </a:extLst>
            </p:cNvPr>
            <p:cNvGrpSpPr/>
            <p:nvPr/>
          </p:nvGrpSpPr>
          <p:grpSpPr>
            <a:xfrm>
              <a:off x="5448300" y="4017169"/>
              <a:ext cx="360248" cy="814387"/>
              <a:chOff x="5448300" y="4017169"/>
              <a:chExt cx="360248" cy="81438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632DF9B-5B25-BDD1-60A7-DAB1FDBE172A}"/>
                  </a:ext>
                </a:extLst>
              </p:cNvPr>
              <p:cNvCxnSpPr/>
              <p:nvPr/>
            </p:nvCxnSpPr>
            <p:spPr>
              <a:xfrm>
                <a:off x="5769769" y="4017169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AC5AF9-1C26-D73B-AB93-3578A08D7C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4019" y="4370775"/>
                <a:ext cx="0" cy="41791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C18C2C4-9746-236B-E441-36272BF55FDD}"/>
                  </a:ext>
                </a:extLst>
              </p:cNvPr>
              <p:cNvSpPr/>
              <p:nvPr/>
            </p:nvSpPr>
            <p:spPr>
              <a:xfrm>
                <a:off x="5448300" y="4743450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B206C8D-7834-23F6-2418-0F3426E17872}"/>
                  </a:ext>
                </a:extLst>
              </p:cNvPr>
              <p:cNvSpPr/>
              <p:nvPr/>
            </p:nvSpPr>
            <p:spPr>
              <a:xfrm>
                <a:off x="5720442" y="4743450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5FE842-3511-87F8-09E0-3E49005325F6}"/>
              </a:ext>
            </a:extLst>
          </p:cNvPr>
          <p:cNvGrpSpPr/>
          <p:nvPr/>
        </p:nvGrpSpPr>
        <p:grpSpPr>
          <a:xfrm>
            <a:off x="198019" y="5770075"/>
            <a:ext cx="8154206" cy="652149"/>
            <a:chOff x="-1717125" y="5593676"/>
            <a:chExt cx="8154206" cy="6521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791CB5-F0D5-1E52-D05A-6D00D533F220}"/>
                    </a:ext>
                  </a:extLst>
                </p:cNvPr>
                <p:cNvSpPr txBox="1"/>
                <p:nvPr/>
              </p:nvSpPr>
              <p:spPr>
                <a:xfrm>
                  <a:off x="-1717125" y="5599494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pt-BR" b="1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791CB5-F0D5-1E52-D05A-6D00D533F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17125" y="5599494"/>
                  <a:ext cx="1608209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3FB2982-18A4-E531-AA47-DA04FE17BD6B}"/>
                    </a:ext>
                  </a:extLst>
                </p:cNvPr>
                <p:cNvSpPr txBox="1"/>
                <p:nvPr/>
              </p:nvSpPr>
              <p:spPr>
                <a:xfrm>
                  <a:off x="4828872" y="5593676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pt-BR" b="1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3FB2982-18A4-E531-AA47-DA04FE17B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8872" y="5593676"/>
                  <a:ext cx="1608209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E3C32E-7C7E-750A-CCA6-999A902238A3}"/>
              </a:ext>
            </a:extLst>
          </p:cNvPr>
          <p:cNvGrpSpPr/>
          <p:nvPr/>
        </p:nvGrpSpPr>
        <p:grpSpPr>
          <a:xfrm>
            <a:off x="4319270" y="3980180"/>
            <a:ext cx="2743200" cy="1760220"/>
            <a:chOff x="4930140" y="3867150"/>
            <a:chExt cx="2743200" cy="176022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178F9A6-3522-EEE6-0414-C8E31306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30140" y="3867150"/>
              <a:ext cx="2743200" cy="176022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131E52C-D0A8-A82A-8368-CF4E89C781D9}"/>
                </a:ext>
              </a:extLst>
            </p:cNvPr>
            <p:cNvGrpSpPr/>
            <p:nvPr/>
          </p:nvGrpSpPr>
          <p:grpSpPr>
            <a:xfrm>
              <a:off x="5536379" y="4767878"/>
              <a:ext cx="358889" cy="809625"/>
              <a:chOff x="5536379" y="4767878"/>
              <a:chExt cx="358889" cy="809625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B4C32F7-8475-FA92-74EB-0F8A702872A5}"/>
                  </a:ext>
                </a:extLst>
              </p:cNvPr>
              <p:cNvCxnSpPr/>
              <p:nvPr/>
            </p:nvCxnSpPr>
            <p:spPr>
              <a:xfrm>
                <a:off x="5582531" y="4822647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FA51003-C520-DFCF-1C24-005C5EF97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5581" y="4820653"/>
                <a:ext cx="0" cy="41791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DAB80E7-E36C-B1C2-E345-3728E5DEEBCF}"/>
                  </a:ext>
                </a:extLst>
              </p:cNvPr>
              <p:cNvSpPr/>
              <p:nvPr/>
            </p:nvSpPr>
            <p:spPr>
              <a:xfrm>
                <a:off x="5807162" y="4767878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A3B1156-8A9C-F8FC-6F55-E8DF604564DD}"/>
                  </a:ext>
                </a:extLst>
              </p:cNvPr>
              <p:cNvSpPr/>
              <p:nvPr/>
            </p:nvSpPr>
            <p:spPr>
              <a:xfrm>
                <a:off x="5536379" y="4771053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0F6F0C2-874E-BBD6-C0B2-25BC13747833}"/>
              </a:ext>
            </a:extLst>
          </p:cNvPr>
          <p:cNvGrpSpPr/>
          <p:nvPr/>
        </p:nvGrpSpPr>
        <p:grpSpPr>
          <a:xfrm>
            <a:off x="113887" y="4011342"/>
            <a:ext cx="3115104" cy="1755595"/>
            <a:chOff x="113887" y="4011342"/>
            <a:chExt cx="3115104" cy="175559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C1D2BC-7B02-D78C-55A2-0FA360EDA2BB}"/>
                </a:ext>
              </a:extLst>
            </p:cNvPr>
            <p:cNvGrpSpPr/>
            <p:nvPr/>
          </p:nvGrpSpPr>
          <p:grpSpPr>
            <a:xfrm>
              <a:off x="113887" y="4011342"/>
              <a:ext cx="3115104" cy="1755595"/>
              <a:chOff x="424930" y="3919515"/>
              <a:chExt cx="3115104" cy="1755595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ABB8F88A-B716-9BE2-E76B-E899B08C8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4930" y="3919515"/>
                <a:ext cx="2735993" cy="175559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E1ED7E2-F588-8E08-F56F-25339E3A35F8}"/>
                      </a:ext>
                    </a:extLst>
                  </p:cNvPr>
                  <p:cNvSpPr txBox="1"/>
                  <p:nvPr/>
                </p:nvSpPr>
                <p:spPr>
                  <a:xfrm>
                    <a:off x="1838596" y="4277549"/>
                    <a:ext cx="278675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sz="1200" b="0" dirty="0">
                      <a:effectLst/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E1ED7E2-F588-8E08-F56F-25339E3A35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596" y="4277549"/>
                    <a:ext cx="278675" cy="18466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202D613-A3E2-9967-BC0D-88494B5AA69B}"/>
                      </a:ext>
                    </a:extLst>
                  </p:cNvPr>
                  <p:cNvSpPr txBox="1"/>
                  <p:nvPr/>
                </p:nvSpPr>
                <p:spPr>
                  <a:xfrm>
                    <a:off x="2024743" y="4200814"/>
                    <a:ext cx="151529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pt-BR" sz="1200" b="0" dirty="0">
                      <a:effectLst/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202D613-A3E2-9967-BC0D-88494B5AA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4743" y="4200814"/>
                    <a:ext cx="1515291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09A9B3F-6457-C839-0D26-1F05109F4185}"/>
                </a:ext>
              </a:extLst>
            </p:cNvPr>
            <p:cNvGrpSpPr/>
            <p:nvPr/>
          </p:nvGrpSpPr>
          <p:grpSpPr>
            <a:xfrm>
              <a:off x="703420" y="4910058"/>
              <a:ext cx="88106" cy="814387"/>
              <a:chOff x="703420" y="4910058"/>
              <a:chExt cx="88106" cy="81438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271E406-F56E-AD4E-AF10-899D3BF412D4}"/>
                  </a:ext>
                </a:extLst>
              </p:cNvPr>
              <p:cNvCxnSpPr/>
              <p:nvPr/>
            </p:nvCxnSpPr>
            <p:spPr>
              <a:xfrm>
                <a:off x="767035" y="4969589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D99B0EA-7C14-E485-8BD8-39610CD9FF88}"/>
                  </a:ext>
                </a:extLst>
              </p:cNvPr>
              <p:cNvSpPr/>
              <p:nvPr/>
            </p:nvSpPr>
            <p:spPr>
              <a:xfrm>
                <a:off x="703420" y="4910058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252D9D-D56B-9F68-81C4-0866B80FDC1E}"/>
              </a:ext>
            </a:extLst>
          </p:cNvPr>
          <p:cNvGrpSpPr/>
          <p:nvPr/>
        </p:nvGrpSpPr>
        <p:grpSpPr>
          <a:xfrm>
            <a:off x="6281420" y="4030980"/>
            <a:ext cx="2533403" cy="1625600"/>
            <a:chOff x="6281420" y="4030980"/>
            <a:chExt cx="2533403" cy="1625600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DB4D1D-60EF-1F1D-5911-6C37AA596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81420" y="4030980"/>
              <a:ext cx="2533403" cy="1625600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869B288-B2F5-0A34-FD82-45E37F07B196}"/>
                </a:ext>
              </a:extLst>
            </p:cNvPr>
            <p:cNvCxnSpPr/>
            <p:nvPr/>
          </p:nvCxnSpPr>
          <p:spPr>
            <a:xfrm>
              <a:off x="8094433" y="4201176"/>
              <a:ext cx="0" cy="75485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FCE1CD1-157B-00C3-5C53-BFC48F05F6DC}"/>
                </a:ext>
              </a:extLst>
            </p:cNvPr>
            <p:cNvSpPr/>
            <p:nvPr/>
          </p:nvSpPr>
          <p:spPr>
            <a:xfrm>
              <a:off x="8049869" y="4875070"/>
              <a:ext cx="88106" cy="8810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B334EB2-9831-319C-A283-308FA46B4B1D}"/>
              </a:ext>
            </a:extLst>
          </p:cNvPr>
          <p:cNvGrpSpPr/>
          <p:nvPr/>
        </p:nvGrpSpPr>
        <p:grpSpPr>
          <a:xfrm>
            <a:off x="4987871" y="1242169"/>
            <a:ext cx="3555236" cy="2452133"/>
            <a:chOff x="4800211" y="1181099"/>
            <a:chExt cx="3555236" cy="245213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7B13B1C-D5C3-1FF3-70D1-210C8B9D2C70}"/>
                </a:ext>
              </a:extLst>
            </p:cNvPr>
            <p:cNvGrpSpPr/>
            <p:nvPr/>
          </p:nvGrpSpPr>
          <p:grpSpPr>
            <a:xfrm>
              <a:off x="5331761" y="1181099"/>
              <a:ext cx="2677616" cy="2452133"/>
              <a:chOff x="5331761" y="1181099"/>
              <a:chExt cx="2677616" cy="2452133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D4FFAC14-52E0-0995-83B7-D61AE9375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31761" y="1181099"/>
                <a:ext cx="2677616" cy="245213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1620503-7D7A-037D-72C0-4A73BB54579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1226" y="1198236"/>
                    <a:ext cx="28027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1620503-7D7A-037D-72C0-4A73BB5457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1226" y="1198236"/>
                    <a:ext cx="280270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3043" r="-434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83B449-EDFB-3014-4B8C-94F9D226364F}"/>
                </a:ext>
              </a:extLst>
            </p:cNvPr>
            <p:cNvSpPr txBox="1"/>
            <p:nvPr/>
          </p:nvSpPr>
          <p:spPr>
            <a:xfrm>
              <a:off x="4800211" y="1204159"/>
              <a:ext cx="16082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  <a:effectLst/>
                </a:rPr>
                <a:t>Diagrama</a:t>
              </a:r>
              <a:r>
                <a:rPr lang="en-US" b="1" dirty="0">
                  <a:solidFill>
                    <a:srgbClr val="FF0000"/>
                  </a:solidFill>
                  <a:effectLst/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  <a:effectLst/>
                </a:rPr>
                <a:t>bifurcação</a:t>
              </a:r>
              <a:endParaRPr lang="pt-BR" b="1" dirty="0"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1383F7-D32E-EC87-1233-5F913A87D894}"/>
                </a:ext>
              </a:extLst>
            </p:cNvPr>
            <p:cNvSpPr txBox="1"/>
            <p:nvPr/>
          </p:nvSpPr>
          <p:spPr>
            <a:xfrm>
              <a:off x="7111850" y="1935063"/>
              <a:ext cx="1243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  <a:effectLst/>
                </a:rPr>
                <a:t>Histerese</a:t>
              </a:r>
              <a:r>
                <a:rPr lang="en-US" b="1" dirty="0">
                  <a:solidFill>
                    <a:srgbClr val="FF0000"/>
                  </a:solidFill>
                  <a:effectLst/>
                </a:rPr>
                <a:t>!</a:t>
              </a:r>
              <a:endParaRPr lang="pt-BR" b="1" dirty="0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C3B450-A073-E959-78CC-A76975AF08B2}"/>
              </a:ext>
            </a:extLst>
          </p:cNvPr>
          <p:cNvGrpSpPr/>
          <p:nvPr/>
        </p:nvGrpSpPr>
        <p:grpSpPr>
          <a:xfrm>
            <a:off x="3651028" y="5933539"/>
            <a:ext cx="1608209" cy="372092"/>
            <a:chOff x="3651028" y="5933539"/>
            <a:chExt cx="1608209" cy="372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D84DE68-B049-EBBF-557E-7513780975FD}"/>
                    </a:ext>
                  </a:extLst>
                </p:cNvPr>
                <p:cNvSpPr txBox="1"/>
                <p:nvPr/>
              </p:nvSpPr>
              <p:spPr>
                <a:xfrm>
                  <a:off x="3651028" y="5936299"/>
                  <a:ext cx="16082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pt-BR" b="0" dirty="0">
                      <a:effectLst/>
                    </a:rPr>
                    <a:t>Aumentando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pt-BR" b="1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D84DE68-B049-EBBF-557E-751378097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028" y="5936299"/>
                  <a:ext cx="1608209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3409" t="-10000" b="-2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DBC2863-293F-E717-6305-5A92EC749B85}"/>
                </a:ext>
              </a:extLst>
            </p:cNvPr>
            <p:cNvCxnSpPr/>
            <p:nvPr/>
          </p:nvCxnSpPr>
          <p:spPr>
            <a:xfrm>
              <a:off x="3670714" y="5933539"/>
              <a:ext cx="15885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08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CF20-2ECF-882D-EE2F-8A1391E8E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215D-ABC9-3F55-3BA4-CF73AC5C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Transcrítica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BCD1-1424-7FF1-3DDA-AF9EC124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C540E-7C65-0B8D-6F79-7176B0B727E1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414244-0E99-0AF1-5DF8-16493F4C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" y="1705655"/>
            <a:ext cx="1714500" cy="48577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545A761-838C-C211-A878-4B684E650E11}"/>
              </a:ext>
            </a:extLst>
          </p:cNvPr>
          <p:cNvGrpSpPr/>
          <p:nvPr/>
        </p:nvGrpSpPr>
        <p:grpSpPr>
          <a:xfrm>
            <a:off x="735738" y="2443571"/>
            <a:ext cx="801923" cy="815559"/>
            <a:chOff x="735738" y="2443571"/>
            <a:chExt cx="801923" cy="8155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6FF44A-F40C-650D-04FF-731D599A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38" y="2443571"/>
              <a:ext cx="801923" cy="3447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D24A92-CDD5-C102-DCAE-F045E0624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550" y="2914378"/>
              <a:ext cx="764450" cy="34475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D3F525-3BBD-5918-553E-3FDFFEA2234C}"/>
                  </a:ext>
                </a:extLst>
              </p:cNvPr>
              <p:cNvSpPr txBox="1"/>
              <p:nvPr/>
            </p:nvSpPr>
            <p:spPr>
              <a:xfrm>
                <a:off x="3599770" y="1084455"/>
                <a:ext cx="3579223" cy="1512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{"/>
                        <m:endChr m:val="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0,    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&lt;0,</m:t>
                            </m:r>
                          </m:e>
                        </m:eqAr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D3F525-3BBD-5918-553E-3FDFFEA22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770" y="1084455"/>
                <a:ext cx="3579223" cy="1512722"/>
              </a:xfrm>
              <a:prstGeom prst="rect">
                <a:avLst/>
              </a:prstGeom>
              <a:blipFill>
                <a:blip r:embed="rId5"/>
                <a:stretch>
                  <a:fillRect l="-3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0B0314-91A0-5D98-B09B-339D9F5FCE6D}"/>
              </a:ext>
            </a:extLst>
          </p:cNvPr>
          <p:cNvSpPr txBox="1"/>
          <p:nvPr/>
        </p:nvSpPr>
        <p:spPr>
          <a:xfrm>
            <a:off x="2821576" y="2821015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Troca</a:t>
            </a:r>
            <a:r>
              <a:rPr lang="en-US" dirty="0"/>
              <a:t> de </a:t>
            </a:r>
            <a:r>
              <a:rPr lang="en-US" dirty="0" err="1"/>
              <a:t>estabilidade</a:t>
            </a:r>
            <a:r>
              <a:rPr lang="en-US" dirty="0"/>
              <a:t> entre um par de PF</a:t>
            </a:r>
            <a:endParaRPr lang="pt-B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20CB7CB-892F-962C-2857-E1D2AE966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04" y="4121852"/>
            <a:ext cx="1871237" cy="18566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836BE3-28EF-0B14-715D-3CAB5C8B3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895" y="4137169"/>
            <a:ext cx="1662784" cy="1822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CD7883-0578-9B12-BEF1-123B3619C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7011" y="4106399"/>
            <a:ext cx="1764586" cy="184699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2AD9740-7130-C707-8808-78941CC64445}"/>
              </a:ext>
            </a:extLst>
          </p:cNvPr>
          <p:cNvSpPr txBox="1"/>
          <p:nvPr/>
        </p:nvSpPr>
        <p:spPr>
          <a:xfrm>
            <a:off x="1787706" y="3727158"/>
            <a:ext cx="2317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Espaço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endParaRPr lang="pt-B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56776-C38C-67AB-B26E-E7E68A5AA0D5}"/>
              </a:ext>
            </a:extLst>
          </p:cNvPr>
          <p:cNvSpPr txBox="1"/>
          <p:nvPr/>
        </p:nvSpPr>
        <p:spPr>
          <a:xfrm>
            <a:off x="6176867" y="5847451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1326733-B3FE-7B02-6F85-DAB87AD5773D}"/>
              </a:ext>
            </a:extLst>
          </p:cNvPr>
          <p:cNvGrpSpPr/>
          <p:nvPr/>
        </p:nvGrpSpPr>
        <p:grpSpPr>
          <a:xfrm>
            <a:off x="5807929" y="3454419"/>
            <a:ext cx="2908141" cy="2095373"/>
            <a:chOff x="5743607" y="3504762"/>
            <a:chExt cx="2908141" cy="20953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77386F6-58F3-EF26-834E-1DD9C0B37BC5}"/>
                </a:ext>
              </a:extLst>
            </p:cNvPr>
            <p:cNvGrpSpPr/>
            <p:nvPr/>
          </p:nvGrpSpPr>
          <p:grpSpPr>
            <a:xfrm>
              <a:off x="5743607" y="3504762"/>
              <a:ext cx="2908141" cy="2095373"/>
              <a:chOff x="6120464" y="3629043"/>
              <a:chExt cx="2908141" cy="209537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617990A-C0F5-737A-E5F7-F380F2B39D64}"/>
                  </a:ext>
                </a:extLst>
              </p:cNvPr>
              <p:cNvGrpSpPr/>
              <p:nvPr/>
            </p:nvGrpSpPr>
            <p:grpSpPr>
              <a:xfrm>
                <a:off x="6552018" y="3767505"/>
                <a:ext cx="2476587" cy="1956911"/>
                <a:chOff x="6525892" y="3558499"/>
                <a:chExt cx="2476587" cy="1956911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2325406-7601-621E-9193-B1129FF47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25892" y="3804720"/>
                  <a:ext cx="2476587" cy="171069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49715C5-EB56-D504-FD81-62AB48BE31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5571" y="3558499"/>
                      <a:ext cx="617541" cy="24622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pt-BR" sz="1600" dirty="0"/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49715C5-EB56-D504-FD81-62AB48BE31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5571" y="3558499"/>
                      <a:ext cx="617541" cy="24622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3922" r="-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5D0CC32-B099-1D77-A389-31E21182A9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20908" y="4391307"/>
                      <a:ext cx="629083" cy="24622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pt-BR" sz="1600" dirty="0"/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5D0CC32-B099-1D77-A389-31E21182A9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0908" y="4391307"/>
                      <a:ext cx="629083" cy="24622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4854" r="-5825"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20E735-E3AC-1154-41D4-6CE1774118BE}"/>
                  </a:ext>
                </a:extLst>
              </p:cNvPr>
              <p:cNvSpPr txBox="1"/>
              <p:nvPr/>
            </p:nvSpPr>
            <p:spPr>
              <a:xfrm>
                <a:off x="6120464" y="3629043"/>
                <a:ext cx="16698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rgbClr val="FF0000"/>
                    </a:solidFill>
                  </a:rPr>
                  <a:t>Diagrama</a:t>
                </a:r>
                <a:r>
                  <a:rPr lang="en-US" b="1" dirty="0">
                    <a:solidFill>
                      <a:srgbClr val="FF0000"/>
                    </a:solidFill>
                  </a:rPr>
                  <a:t> de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bifurcação</a:t>
                </a:r>
                <a:endParaRPr lang="pt-BR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C96429-ED86-2A35-C48C-327BD935104B}"/>
                    </a:ext>
                  </a:extLst>
                </p:cNvPr>
                <p:cNvSpPr txBox="1"/>
                <p:nvPr/>
              </p:nvSpPr>
              <p:spPr>
                <a:xfrm>
                  <a:off x="7261135" y="3883098"/>
                  <a:ext cx="28027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C96429-ED86-2A35-C48C-327BD9351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135" y="3883098"/>
                  <a:ext cx="28027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369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E0FCC-6F75-0552-8FEB-ED538B812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C2D5-EAFE-A845-5E4B-33EA299B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Transcrítica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1C3C-5682-C9CE-9ABE-F0864A78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4E32D-2B9E-4619-F007-8ADADCEBA662}"/>
              </a:ext>
            </a:extLst>
          </p:cNvPr>
          <p:cNvSpPr txBox="1"/>
          <p:nvPr/>
        </p:nvSpPr>
        <p:spPr>
          <a:xfrm>
            <a:off x="343987" y="949123"/>
            <a:ext cx="22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Exemplo</a:t>
            </a:r>
            <a:r>
              <a:rPr lang="en-US" sz="2400" dirty="0"/>
              <a:t>: laser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 err="1"/>
              <a:t>simplificado</a:t>
            </a:r>
            <a:r>
              <a:rPr lang="en-US" sz="2400" dirty="0"/>
              <a:t>!)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B8912-14ED-374D-6E90-CC1811013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" y="2142309"/>
            <a:ext cx="2657924" cy="1195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25ADB-D0D0-B93B-DFAF-30D309E09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37" y="3639971"/>
            <a:ext cx="2497356" cy="328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F59A4A-B308-2008-213F-AC1AA8FB6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7" y="4210764"/>
            <a:ext cx="1573258" cy="664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28AD88-CB9A-40A9-09A2-B43F760CB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24" y="1186061"/>
            <a:ext cx="3582584" cy="281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6662E-B727-61D5-8DD5-368818CED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915" y="1451306"/>
            <a:ext cx="1392855" cy="29464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B02BC4-9AAB-44AD-9DDC-D717F58E6B76}"/>
              </a:ext>
            </a:extLst>
          </p:cNvPr>
          <p:cNvGrpSpPr/>
          <p:nvPr/>
        </p:nvGrpSpPr>
        <p:grpSpPr>
          <a:xfrm>
            <a:off x="3384096" y="1731474"/>
            <a:ext cx="2859949" cy="554569"/>
            <a:chOff x="3662771" y="5214903"/>
            <a:chExt cx="2859949" cy="55456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50031F-8541-7B21-5B6D-9A722B91A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9781"/>
            <a:stretch/>
          </p:blipFill>
          <p:spPr>
            <a:xfrm>
              <a:off x="4232366" y="5454740"/>
              <a:ext cx="1976846" cy="3147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618874-873D-5A4B-4221-51EF0091C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r="41814" b="-4342"/>
            <a:stretch/>
          </p:blipFill>
          <p:spPr>
            <a:xfrm>
              <a:off x="3662771" y="5214903"/>
              <a:ext cx="2859949" cy="32839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71A4FFF-14C8-80C3-95A0-9813186BC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17" y="4920799"/>
            <a:ext cx="1616121" cy="35329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1987894-B888-C2A6-5A85-94A2CD95D12E}"/>
              </a:ext>
            </a:extLst>
          </p:cNvPr>
          <p:cNvGrpSpPr/>
          <p:nvPr/>
        </p:nvGrpSpPr>
        <p:grpSpPr>
          <a:xfrm>
            <a:off x="3234368" y="2440202"/>
            <a:ext cx="3567026" cy="518077"/>
            <a:chOff x="2833774" y="5766876"/>
            <a:chExt cx="4838700" cy="70277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71BEE65-9642-4C60-2EA9-83992202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85890" y="6031502"/>
              <a:ext cx="3400425" cy="43815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B8E5932-F932-6F81-DB6B-927563366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33774" y="5766876"/>
              <a:ext cx="4838700" cy="371475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5788421-4A81-D64B-0444-03CBB5FE40CB}"/>
              </a:ext>
            </a:extLst>
          </p:cNvPr>
          <p:cNvGrpSpPr/>
          <p:nvPr/>
        </p:nvGrpSpPr>
        <p:grpSpPr>
          <a:xfrm>
            <a:off x="3301745" y="2983844"/>
            <a:ext cx="3186141" cy="580528"/>
            <a:chOff x="3275619" y="5727044"/>
            <a:chExt cx="3186141" cy="58052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69FF50-6D79-52A4-F342-7A22A4CF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75619" y="5727044"/>
              <a:ext cx="326352" cy="334122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6235FD-0963-65D8-E6FE-5DDA04E77CC1}"/>
                </a:ext>
              </a:extLst>
            </p:cNvPr>
            <p:cNvGrpSpPr/>
            <p:nvPr/>
          </p:nvGrpSpPr>
          <p:grpSpPr>
            <a:xfrm>
              <a:off x="3768498" y="5743440"/>
              <a:ext cx="2693262" cy="564132"/>
              <a:chOff x="3768498" y="5743439"/>
              <a:chExt cx="3319598" cy="69532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EC771A7-E5A1-0C50-BFC3-B004A0C637AB}"/>
                  </a:ext>
                </a:extLst>
              </p:cNvPr>
              <p:cNvGrpSpPr/>
              <p:nvPr/>
            </p:nvGrpSpPr>
            <p:grpSpPr>
              <a:xfrm>
                <a:off x="4190729" y="6010139"/>
                <a:ext cx="1658301" cy="428625"/>
                <a:chOff x="4190729" y="6010139"/>
                <a:chExt cx="1658301" cy="428625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B95EDB5F-0D15-A080-9FCD-254C73172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90729" y="6047423"/>
                  <a:ext cx="361950" cy="371475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5BD650F8-87A4-C956-B9E4-29A798FB0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01255" y="6010139"/>
                  <a:ext cx="1247775" cy="428625"/>
                </a:xfrm>
                <a:prstGeom prst="rect">
                  <a:avLst/>
                </a:prstGeom>
              </p:spPr>
            </p:pic>
          </p:grp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B6F9B25-E16F-F13B-7A0A-5DF37A224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68498" y="5745556"/>
                <a:ext cx="1390650" cy="333375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349A869-C320-30F4-2FD7-1908C2206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3571" y="5743439"/>
                <a:ext cx="1914525" cy="352425"/>
              </a:xfrm>
              <a:prstGeom prst="rect">
                <a:avLst/>
              </a:prstGeom>
            </p:spPr>
          </p:pic>
        </p:grp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B9AF24EA-8ECB-314D-E63B-39A7983808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445" y="5470525"/>
            <a:ext cx="3514725" cy="885825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234D5B9-977D-F9DC-AE12-129578F55FF0}"/>
              </a:ext>
            </a:extLst>
          </p:cNvPr>
          <p:cNvGrpSpPr/>
          <p:nvPr/>
        </p:nvGrpSpPr>
        <p:grpSpPr>
          <a:xfrm>
            <a:off x="4096566" y="3806879"/>
            <a:ext cx="4307205" cy="2493136"/>
            <a:chOff x="3992063" y="3867839"/>
            <a:chExt cx="4307205" cy="249313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F9F1451-04F3-7A4D-8D69-E1A6AF744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92063" y="3867839"/>
              <a:ext cx="4307205" cy="234531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C95E1BA-DDD0-8FF0-44FB-2BB88A0FD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99242" y="6103621"/>
              <a:ext cx="1273901" cy="257354"/>
            </a:xfrm>
            <a:prstGeom prst="rect">
              <a:avLst/>
            </a:prstGeom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D3E9E97F-1AD2-110D-5F12-675C2D4FC640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26973" y="6079809"/>
            <a:ext cx="1930581" cy="38103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5BFE110-1308-C3F1-189B-188B02D562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95238" y="3689130"/>
            <a:ext cx="24669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817AD-FE1F-5E32-7529-325EFEE01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55AF-F7FC-FFF2-DE03-A580702F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Forquilha (pitchfork) </a:t>
            </a:r>
            <a:r>
              <a:rPr lang="en-US" dirty="0" err="1"/>
              <a:t>Supercrítica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E5B1D-D63A-6FA0-B2FB-5A91F0BA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FFDEC-ABBE-5D4E-EED3-B86EA67F6FDE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43601-3696-8C93-373A-B2FE0853D8DE}"/>
                  </a:ext>
                </a:extLst>
              </p:cNvPr>
              <p:cNvSpPr txBox="1"/>
              <p:nvPr/>
            </p:nvSpPr>
            <p:spPr>
              <a:xfrm>
                <a:off x="2926080" y="1432798"/>
                <a:ext cx="5520623" cy="1512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{"/>
                        <m:endChr m:val="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−3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=−2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&lt;0, 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∄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&lt;0,</m:t>
                            </m:r>
                          </m:e>
                        </m:eqAr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43601-3696-8C93-373A-B2FE0853D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0" y="1432798"/>
                <a:ext cx="5520623" cy="1512722"/>
              </a:xfrm>
              <a:prstGeom prst="rect">
                <a:avLst/>
              </a:prstGeom>
              <a:blipFill>
                <a:blip r:embed="rId2"/>
                <a:stretch>
                  <a:fillRect l="-1987" t="-4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FBC65E0-B9CA-85C9-5B73-38A2F28E75D7}"/>
              </a:ext>
            </a:extLst>
          </p:cNvPr>
          <p:cNvSpPr txBox="1"/>
          <p:nvPr/>
        </p:nvSpPr>
        <p:spPr>
          <a:xfrm>
            <a:off x="4928440" y="1002211"/>
            <a:ext cx="292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Bifurcação</a:t>
            </a:r>
            <a:r>
              <a:rPr lang="en-US" dirty="0"/>
              <a:t>” (literal) de PF</a:t>
            </a:r>
            <a:endParaRPr lang="pt-B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89D04B-B021-651A-24FC-C274B09EB1E7}"/>
              </a:ext>
            </a:extLst>
          </p:cNvPr>
          <p:cNvSpPr txBox="1"/>
          <p:nvPr/>
        </p:nvSpPr>
        <p:spPr>
          <a:xfrm>
            <a:off x="4051976" y="5577485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D8C181-F43F-C981-5A6E-6665D8F8DCC3}"/>
              </a:ext>
            </a:extLst>
          </p:cNvPr>
          <p:cNvGrpSpPr/>
          <p:nvPr/>
        </p:nvGrpSpPr>
        <p:grpSpPr>
          <a:xfrm>
            <a:off x="4292637" y="3349916"/>
            <a:ext cx="3576435" cy="2260645"/>
            <a:chOff x="4867403" y="3715676"/>
            <a:chExt cx="3576435" cy="226064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C51FBF1-6CCE-411C-BBEB-471B312C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852" y="3912481"/>
              <a:ext cx="3217409" cy="206384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6EE9DCC-39F3-B3B1-73B0-26ABFD65017A}"/>
                </a:ext>
              </a:extLst>
            </p:cNvPr>
            <p:cNvGrpSpPr/>
            <p:nvPr/>
          </p:nvGrpSpPr>
          <p:grpSpPr>
            <a:xfrm>
              <a:off x="4867403" y="3715676"/>
              <a:ext cx="3576435" cy="2176755"/>
              <a:chOff x="4803081" y="3766019"/>
              <a:chExt cx="3576435" cy="217675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0F72E2C-803B-BED3-DF7C-50929FE7AC8A}"/>
                  </a:ext>
                </a:extLst>
              </p:cNvPr>
              <p:cNvGrpSpPr/>
              <p:nvPr/>
            </p:nvGrpSpPr>
            <p:grpSpPr>
              <a:xfrm>
                <a:off x="4803081" y="3766019"/>
                <a:ext cx="3576435" cy="2176755"/>
                <a:chOff x="5179938" y="3890300"/>
                <a:chExt cx="3576435" cy="2176755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188B4D66-C6D5-EAF2-2C15-AD379498A259}"/>
                    </a:ext>
                  </a:extLst>
                </p:cNvPr>
                <p:cNvGrpSpPr/>
                <p:nvPr/>
              </p:nvGrpSpPr>
              <p:grpSpPr>
                <a:xfrm>
                  <a:off x="6120464" y="4220351"/>
                  <a:ext cx="2635909" cy="1846704"/>
                  <a:chOff x="6094338" y="4011345"/>
                  <a:chExt cx="2635909" cy="184670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EB69F927-C6B5-B726-21F4-16A412FD2A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06566" y="4011345"/>
                        <a:ext cx="752321" cy="249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EB69F927-C6B5-B726-21F4-16A412FD2A3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06566" y="4011345"/>
                        <a:ext cx="752321" cy="24981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4065" r="-24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548DD5C4-B068-55EC-FEFF-519D181CA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4338" y="4641536"/>
                        <a:ext cx="629083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548DD5C4-B068-55EC-FEFF-519D181CAE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94338" y="4641536"/>
                        <a:ext cx="629083" cy="24622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3846" r="-5769" b="-7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04D1E1E6-FC15-2407-AF80-73D3732E3A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24037" y="5608237"/>
                        <a:ext cx="906210" cy="249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 xmlns="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04D1E1E6-FC15-2407-AF80-73D3732E3A1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24037" y="5608237"/>
                        <a:ext cx="906210" cy="24981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685" r="-268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477B91-A1CF-550C-75D9-6673628AD21C}"/>
                    </a:ext>
                  </a:extLst>
                </p:cNvPr>
                <p:cNvSpPr txBox="1"/>
                <p:nvPr/>
              </p:nvSpPr>
              <p:spPr>
                <a:xfrm>
                  <a:off x="5179938" y="3890300"/>
                  <a:ext cx="16698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 err="1">
                      <a:solidFill>
                        <a:srgbClr val="FF0000"/>
                      </a:solidFill>
                    </a:rPr>
                    <a:t>Diagrama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 de 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bifurcação</a:t>
                  </a:r>
                  <a:endParaRPr lang="pt-BR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673FEDB-B0FF-08DF-81E6-3AC15A2F817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2198" y="3909224"/>
                    <a:ext cx="28027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673FEDB-B0FF-08DF-81E6-3AC15A2F8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198" y="3909224"/>
                    <a:ext cx="280270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3043" r="-434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D47390-6DE1-0C06-7C57-A4E7E733E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32" y="1669390"/>
            <a:ext cx="1447800" cy="40005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52339-610B-B640-7A92-2651A7FED18E}"/>
              </a:ext>
            </a:extLst>
          </p:cNvPr>
          <p:cNvGrpSpPr/>
          <p:nvPr/>
        </p:nvGrpSpPr>
        <p:grpSpPr>
          <a:xfrm>
            <a:off x="779145" y="2281512"/>
            <a:ext cx="1015594" cy="696820"/>
            <a:chOff x="578847" y="2264094"/>
            <a:chExt cx="1208859" cy="8294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3F274A-12F1-0D09-1AD5-43A602E5B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663"/>
            <a:stretch/>
          </p:blipFill>
          <p:spPr>
            <a:xfrm>
              <a:off x="588780" y="2264094"/>
              <a:ext cx="1198926" cy="4095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4D770D-B9C9-4857-0508-6AD1E070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8847" y="2728372"/>
              <a:ext cx="849358" cy="36514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460324-71C1-EC53-95EA-9DD52774769E}"/>
              </a:ext>
            </a:extLst>
          </p:cNvPr>
          <p:cNvGrpSpPr/>
          <p:nvPr/>
        </p:nvGrpSpPr>
        <p:grpSpPr>
          <a:xfrm>
            <a:off x="382472" y="3587821"/>
            <a:ext cx="3547584" cy="1825463"/>
            <a:chOff x="417306" y="3727158"/>
            <a:chExt cx="3547584" cy="182546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00BE04-8D4D-F5AD-31A1-D0812AA008E5}"/>
                </a:ext>
              </a:extLst>
            </p:cNvPr>
            <p:cNvSpPr txBox="1"/>
            <p:nvPr/>
          </p:nvSpPr>
          <p:spPr>
            <a:xfrm>
              <a:off x="934266" y="3727158"/>
              <a:ext cx="2317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pt-BR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10A3CD-63B3-FDA4-297D-14706CCA5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7306" y="4231684"/>
              <a:ext cx="1087646" cy="12839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EAAF55-EDA2-34E7-2378-C75C04F12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4762" y="4241164"/>
              <a:ext cx="1071939" cy="13114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405676-2F7E-C22B-CE22-FC88A9F5F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10493" y="4213044"/>
              <a:ext cx="1154397" cy="1338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7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BC324-9A3D-7716-620B-9F1F4FFF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30AC-CA35-F362-E376-EA9B47C1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Forquilha (pitchfork) </a:t>
            </a:r>
            <a:r>
              <a:rPr lang="en-US" dirty="0" err="1"/>
              <a:t>Supercrítica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1EA8-09DD-A272-37AC-36E16B8B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E8424-060C-05B6-285F-8E314B0D9BF2}"/>
              </a:ext>
            </a:extLst>
          </p:cNvPr>
          <p:cNvSpPr txBox="1"/>
          <p:nvPr/>
        </p:nvSpPr>
        <p:spPr>
          <a:xfrm>
            <a:off x="268877" y="898118"/>
            <a:ext cx="373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r>
              <a:rPr lang="en-US" dirty="0"/>
              <a:t>: </a:t>
            </a:r>
            <a:r>
              <a:rPr lang="en-US" dirty="0" err="1"/>
              <a:t>ferromagneto</a:t>
            </a:r>
            <a:r>
              <a:rPr lang="en-US" dirty="0"/>
              <a:t> a campo </a:t>
            </a:r>
            <a:r>
              <a:rPr lang="en-US" dirty="0" err="1"/>
              <a:t>nulo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F5973-313E-A00B-47C8-2C3CE34FF74D}"/>
                  </a:ext>
                </a:extLst>
              </p:cNvPr>
              <p:cNvSpPr txBox="1"/>
              <p:nvPr/>
            </p:nvSpPr>
            <p:spPr>
              <a:xfrm>
                <a:off x="505097" y="1392444"/>
                <a:ext cx="2779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F5973-313E-A00B-47C8-2C3CE34FF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7" y="1392444"/>
                <a:ext cx="2779620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27F5E-0DBA-D05E-4AE1-14DF45DA7E76}"/>
                  </a:ext>
                </a:extLst>
              </p:cNvPr>
              <p:cNvSpPr txBox="1"/>
              <p:nvPr/>
            </p:nvSpPr>
            <p:spPr>
              <a:xfrm>
                <a:off x="513807" y="1806883"/>
                <a:ext cx="28360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“magnetiza</a:t>
                </a:r>
                <a:r>
                  <a:rPr lang="en-US" dirty="0" err="1"/>
                  <a:t>ção</a:t>
                </a:r>
                <a:r>
                  <a:rPr lang="en-US" dirty="0"/>
                  <a:t>” (</a:t>
                </a:r>
                <a:r>
                  <a:rPr lang="en-US" dirty="0" err="1"/>
                  <a:t>adim</a:t>
                </a:r>
                <a:r>
                  <a:rPr lang="en-US" dirty="0"/>
                  <a:t>.)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temperatura inversa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27F5E-0DBA-D05E-4AE1-14DF45DA7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7" y="1806883"/>
                <a:ext cx="2836033" cy="646331"/>
              </a:xfrm>
              <a:prstGeom prst="rect">
                <a:avLst/>
              </a:prstGeom>
              <a:blipFill>
                <a:blip r:embed="rId3"/>
                <a:stretch>
                  <a:fillRect l="-644" t="-4717" r="-1288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9762E4-CB23-E0F1-41B4-6A131C8614AC}"/>
                  </a:ext>
                </a:extLst>
              </p:cNvPr>
              <p:cNvSpPr txBox="1"/>
              <p:nvPr/>
            </p:nvSpPr>
            <p:spPr>
              <a:xfrm>
                <a:off x="268877" y="3006328"/>
                <a:ext cx="221524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  <a:p>
                <a:endParaRPr lang="pt-BR" dirty="0">
                  <a:latin typeface="Consolas" panose="020B0609020204030204" pitchFamily="49" charset="0"/>
                </a:endParaRPr>
              </a:p>
              <a:p>
                <a:r>
                  <a:rPr lang="pt-BR" b="0" dirty="0" err="1">
                    <a:effectLst/>
                  </a:rPr>
                  <a:t>PFs</a:t>
                </a:r>
                <a:r>
                  <a:rPr lang="pt-BR" b="0" dirty="0">
                    <a:effectLst/>
                  </a:rPr>
                  <a:t> são determinados por </a:t>
                </a:r>
                <a:r>
                  <a:rPr lang="pt-BR" b="1" dirty="0">
                    <a:effectLst/>
                  </a:rPr>
                  <a:t>intersecção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9762E4-CB23-E0F1-41B4-6A131C861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7" y="3006328"/>
                <a:ext cx="2215243" cy="1200329"/>
              </a:xfrm>
              <a:prstGeom prst="rect">
                <a:avLst/>
              </a:prstGeom>
              <a:blipFill>
                <a:blip r:embed="rId4"/>
                <a:stretch>
                  <a:fillRect l="-2198" r="-3571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117396-C7A6-3029-7006-1BF3CCBA26F3}"/>
              </a:ext>
            </a:extLst>
          </p:cNvPr>
          <p:cNvGrpSpPr/>
          <p:nvPr/>
        </p:nvGrpSpPr>
        <p:grpSpPr>
          <a:xfrm>
            <a:off x="2948552" y="4041708"/>
            <a:ext cx="3169919" cy="1802129"/>
            <a:chOff x="3775166" y="3816608"/>
            <a:chExt cx="3169919" cy="180212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5E5CC8-3ED8-5DD9-11C6-6927B3310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775166" y="3816608"/>
              <a:ext cx="2808514" cy="1802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08C430F-65D0-909F-581A-437A3E1C6D28}"/>
                    </a:ext>
                  </a:extLst>
                </p:cNvPr>
                <p:cNvSpPr txBox="1"/>
                <p:nvPr/>
              </p:nvSpPr>
              <p:spPr>
                <a:xfrm>
                  <a:off x="5490753" y="3894371"/>
                  <a:ext cx="27867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pt-BR" sz="1200" b="0" dirty="0">
                    <a:effectLst/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08C430F-65D0-909F-581A-437A3E1C6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0753" y="3894371"/>
                  <a:ext cx="278675" cy="18466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A1BF26-AB37-47A5-62DF-5B191C7909CD}"/>
                    </a:ext>
                  </a:extLst>
                </p:cNvPr>
                <p:cNvSpPr txBox="1"/>
                <p:nvPr/>
              </p:nvSpPr>
              <p:spPr>
                <a:xfrm>
                  <a:off x="5429794" y="4161625"/>
                  <a:ext cx="151529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effectLst/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oMath>
                    </m:oMathPara>
                  </a14:m>
                  <a:endParaRPr lang="pt-BR" sz="1200" b="0" dirty="0">
                    <a:effectLst/>
                    <a:latin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A1BF26-AB37-47A5-62DF-5B191C790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794" y="4161625"/>
                  <a:ext cx="1515291" cy="184666"/>
                </a:xfrm>
                <a:prstGeom prst="rect">
                  <a:avLst/>
                </a:prstGeom>
                <a:blipFill>
                  <a:blip r:embed="rId8"/>
                  <a:stretch>
                    <a:fillRect t="-3333" b="-3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A946D2-EEE2-C745-B0C3-FE95F19E3714}"/>
                </a:ext>
              </a:extLst>
            </p:cNvPr>
            <p:cNvSpPr/>
            <p:nvPr/>
          </p:nvSpPr>
          <p:spPr>
            <a:xfrm>
              <a:off x="5067299" y="4734742"/>
              <a:ext cx="88106" cy="8810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DA7C92-521B-0080-A6E4-1100108E9594}"/>
              </a:ext>
            </a:extLst>
          </p:cNvPr>
          <p:cNvGrpSpPr/>
          <p:nvPr/>
        </p:nvGrpSpPr>
        <p:grpSpPr>
          <a:xfrm>
            <a:off x="1147254" y="5813617"/>
            <a:ext cx="6438617" cy="812555"/>
            <a:chOff x="-1717125" y="5567550"/>
            <a:chExt cx="6438617" cy="812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3D5874-17D9-5029-E20A-D40397EBEDE7}"/>
                    </a:ext>
                  </a:extLst>
                </p:cNvPr>
                <p:cNvSpPr txBox="1"/>
                <p:nvPr/>
              </p:nvSpPr>
              <p:spPr>
                <a:xfrm>
                  <a:off x="656021" y="5733774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:r>
                    <a:rPr lang="pt-BR" b="0" dirty="0">
                      <a:effectLst/>
                    </a:rPr>
                    <a:t>Aumentando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br>
                    <a:rPr lang="en-US" b="1" dirty="0">
                      <a:effectLst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3D5874-17D9-5029-E20A-D40397EB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021" y="5733774"/>
                  <a:ext cx="1608209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3030" t="-5660" b="-660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878802-A29E-D152-C9A5-58B4BABADC1B}"/>
                </a:ext>
              </a:extLst>
            </p:cNvPr>
            <p:cNvCxnSpPr/>
            <p:nvPr/>
          </p:nvCxnSpPr>
          <p:spPr>
            <a:xfrm>
              <a:off x="675707" y="5731014"/>
              <a:ext cx="15885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245BC5C-F25B-3DD2-079C-98410A466610}"/>
                    </a:ext>
                  </a:extLst>
                </p:cNvPr>
                <p:cNvSpPr txBox="1"/>
                <p:nvPr/>
              </p:nvSpPr>
              <p:spPr>
                <a:xfrm>
                  <a:off x="-1717125" y="5599494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&lt;1=</m:t>
                        </m:r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b="1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245BC5C-F25B-3DD2-079C-98410A466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17125" y="5599494"/>
                  <a:ext cx="1608209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6230C42-B1D4-DF0E-445E-CDE06F243410}"/>
                    </a:ext>
                  </a:extLst>
                </p:cNvPr>
                <p:cNvSpPr txBox="1"/>
                <p:nvPr/>
              </p:nvSpPr>
              <p:spPr>
                <a:xfrm>
                  <a:off x="3113283" y="5567550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&gt;1=</m:t>
                        </m:r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pt-BR" b="1" dirty="0">
                    <a:effectLst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6230C42-B1D4-DF0E-445E-CDE06F243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283" y="5567550"/>
                  <a:ext cx="1608209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3A9CED-C9DC-BAB1-E63F-D844063529D6}"/>
              </a:ext>
            </a:extLst>
          </p:cNvPr>
          <p:cNvGrpSpPr/>
          <p:nvPr/>
        </p:nvGrpSpPr>
        <p:grpSpPr>
          <a:xfrm>
            <a:off x="5268505" y="4049848"/>
            <a:ext cx="2743200" cy="1760220"/>
            <a:chOff x="4930140" y="3867150"/>
            <a:chExt cx="2743200" cy="176022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264ED73-3DE8-D0DA-BA84-506CBA870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930140" y="3867150"/>
              <a:ext cx="2743200" cy="176022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B1CA37-6235-EBCA-860B-A49EF287F17F}"/>
                </a:ext>
              </a:extLst>
            </p:cNvPr>
            <p:cNvGrpSpPr/>
            <p:nvPr/>
          </p:nvGrpSpPr>
          <p:grpSpPr>
            <a:xfrm>
              <a:off x="5568129" y="4070729"/>
              <a:ext cx="1350797" cy="1487724"/>
              <a:chOff x="5568129" y="4070729"/>
              <a:chExt cx="1350797" cy="148772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1CF575-7603-0B33-688C-0F950FF830A9}"/>
                  </a:ext>
                </a:extLst>
              </p:cNvPr>
              <p:cNvCxnSpPr/>
              <p:nvPr/>
            </p:nvCxnSpPr>
            <p:spPr>
              <a:xfrm>
                <a:off x="5604756" y="4803597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51E4CD-B785-6D83-B0DB-CD86C270A5F8}"/>
                  </a:ext>
                </a:extLst>
              </p:cNvPr>
              <p:cNvSpPr/>
              <p:nvPr/>
            </p:nvSpPr>
            <p:spPr>
              <a:xfrm>
                <a:off x="6188162" y="4777403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9293D14-63F0-2764-567C-FCEFDD079C84}"/>
                  </a:ext>
                </a:extLst>
              </p:cNvPr>
              <p:cNvSpPr/>
              <p:nvPr/>
            </p:nvSpPr>
            <p:spPr>
              <a:xfrm>
                <a:off x="5568129" y="4764703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F18FB41-8C99-B5B2-883F-5629FA3DB4A7}"/>
                  </a:ext>
                </a:extLst>
              </p:cNvPr>
              <p:cNvCxnSpPr/>
              <p:nvPr/>
            </p:nvCxnSpPr>
            <p:spPr>
              <a:xfrm>
                <a:off x="6874873" y="4070729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A1469D-5CB3-B1E8-384F-354836DE0E02}"/>
                  </a:ext>
                </a:extLst>
              </p:cNvPr>
              <p:cNvSpPr/>
              <p:nvPr/>
            </p:nvSpPr>
            <p:spPr>
              <a:xfrm>
                <a:off x="6830820" y="4773196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C651D6-982C-94F1-887E-A386FF576970}"/>
              </a:ext>
            </a:extLst>
          </p:cNvPr>
          <p:cNvGrpSpPr/>
          <p:nvPr/>
        </p:nvGrpSpPr>
        <p:grpSpPr>
          <a:xfrm>
            <a:off x="1063122" y="4081010"/>
            <a:ext cx="2949641" cy="1755595"/>
            <a:chOff x="1063122" y="4081010"/>
            <a:chExt cx="2949641" cy="175559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3171911-4FC0-F1DE-D138-7D95AF8EC214}"/>
                </a:ext>
              </a:extLst>
            </p:cNvPr>
            <p:cNvGrpSpPr/>
            <p:nvPr/>
          </p:nvGrpSpPr>
          <p:grpSpPr>
            <a:xfrm>
              <a:off x="1063122" y="4081010"/>
              <a:ext cx="2949641" cy="1755595"/>
              <a:chOff x="424930" y="3919515"/>
              <a:chExt cx="2949641" cy="1755595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2DB7681-1FF8-E01F-6888-756477B5F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424930" y="3919515"/>
                <a:ext cx="2735992" cy="175559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AD6392E-CFB5-CD66-A94A-85FA6D57E19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1807" y="4164337"/>
                    <a:ext cx="278675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sz="1200" b="0" dirty="0">
                      <a:effectLst/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AD6392E-CFB5-CD66-A94A-85FA6D57E1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1807" y="4164337"/>
                    <a:ext cx="278675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26652A9-82B5-51A9-7CA8-D5400B036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9280" y="4549157"/>
                    <a:ext cx="151529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pt-BR" sz="1200" b="0" dirty="0">
                      <a:effectLst/>
                      <a:latin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26652A9-82B5-51A9-7CA8-D5400B036B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280" y="4549157"/>
                    <a:ext cx="1515291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3333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361E91-B508-2A4E-B4A3-56AE08D7887C}"/>
                </a:ext>
              </a:extLst>
            </p:cNvPr>
            <p:cNvSpPr/>
            <p:nvPr/>
          </p:nvSpPr>
          <p:spPr>
            <a:xfrm>
              <a:off x="2304378" y="4975580"/>
              <a:ext cx="88106" cy="8810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361271-87B4-D1DA-5014-1056340C64AC}"/>
              </a:ext>
            </a:extLst>
          </p:cNvPr>
          <p:cNvGrpSpPr/>
          <p:nvPr/>
        </p:nvGrpSpPr>
        <p:grpSpPr>
          <a:xfrm>
            <a:off x="5301297" y="994807"/>
            <a:ext cx="2677616" cy="2337307"/>
            <a:chOff x="5255298" y="1378330"/>
            <a:chExt cx="2677616" cy="233730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4FFB3B9-F417-575D-4DBB-DA6D5A201517}"/>
                </a:ext>
              </a:extLst>
            </p:cNvPr>
            <p:cNvGrpSpPr/>
            <p:nvPr/>
          </p:nvGrpSpPr>
          <p:grpSpPr>
            <a:xfrm>
              <a:off x="5255298" y="1865864"/>
              <a:ext cx="2677616" cy="1849773"/>
              <a:chOff x="5255298" y="1865864"/>
              <a:chExt cx="2677616" cy="1849773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0DC7A7C4-6516-E954-668B-0EF315609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55298" y="1865864"/>
                <a:ext cx="2677616" cy="184977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AA843BF-8CF5-BBB0-47B5-C1729FFF89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77158" y="2548065"/>
                    <a:ext cx="28027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AA843BF-8CF5-BBB0-47B5-C1729FFF8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7158" y="2548065"/>
                    <a:ext cx="280270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3043" r="-434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F44EFB-E17B-5833-22C0-74AE2BAA39F7}"/>
                </a:ext>
              </a:extLst>
            </p:cNvPr>
            <p:cNvSpPr txBox="1"/>
            <p:nvPr/>
          </p:nvSpPr>
          <p:spPr>
            <a:xfrm>
              <a:off x="5932326" y="1378330"/>
              <a:ext cx="16082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  <a:effectLst/>
                </a:rPr>
                <a:t>Diagrama</a:t>
              </a:r>
              <a:r>
                <a:rPr lang="en-US" b="1" dirty="0">
                  <a:solidFill>
                    <a:srgbClr val="FF0000"/>
                  </a:solidFill>
                  <a:effectLst/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  <a:effectLst/>
                </a:rPr>
                <a:t>bifurcação</a:t>
              </a:r>
              <a:endParaRPr lang="pt-BR" b="1" dirty="0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B9138E-13A1-F085-BD35-4E6BA03400D4}"/>
              </a:ext>
            </a:extLst>
          </p:cNvPr>
          <p:cNvGrpSpPr/>
          <p:nvPr/>
        </p:nvGrpSpPr>
        <p:grpSpPr>
          <a:xfrm>
            <a:off x="2451423" y="2599955"/>
            <a:ext cx="2137954" cy="475440"/>
            <a:chOff x="2286000" y="3106113"/>
            <a:chExt cx="2982505" cy="6632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3D698B-B108-055D-D397-3E93BD669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57151" y="3106113"/>
              <a:ext cx="1711354" cy="66325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E6F378E-12BC-A72D-0C4E-1038D7E4CEFF}"/>
                    </a:ext>
                  </a:extLst>
                </p:cNvPr>
                <p:cNvSpPr txBox="1"/>
                <p:nvPr/>
              </p:nvSpPr>
              <p:spPr>
                <a:xfrm>
                  <a:off x="2286000" y="3246511"/>
                  <a:ext cx="1336766" cy="386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effectLst/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E6F378E-12BC-A72D-0C4E-1038D7E4C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3246511"/>
                  <a:ext cx="1336766" cy="386421"/>
                </a:xfrm>
                <a:prstGeom prst="rect">
                  <a:avLst/>
                </a:prstGeom>
                <a:blipFill>
                  <a:blip r:embed="rId2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80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8FBC7-7D19-A886-F5DE-5FA59D330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C2E5-7E3E-3F1E-4AD2-5B7223E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Forquilha (pitchfork) </a:t>
            </a:r>
            <a:r>
              <a:rPr lang="en-US" dirty="0" err="1"/>
              <a:t>Subcrítica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9E9B-04A2-D9B2-927E-22502787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D78F1-0A68-CA96-A1D5-F1B436605212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87B77A-4A35-6E2E-C8EF-9821ECA1DB19}"/>
                  </a:ext>
                </a:extLst>
              </p:cNvPr>
              <p:cNvSpPr txBox="1"/>
              <p:nvPr/>
            </p:nvSpPr>
            <p:spPr>
              <a:xfrm>
                <a:off x="2926080" y="1432798"/>
                <a:ext cx="5520623" cy="1512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{"/>
                        <m:endChr m:val="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+3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∄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=−2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&lt;0,</m:t>
                            </m:r>
                          </m:e>
                        </m:eqAr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87B77A-4A35-6E2E-C8EF-9821ECA1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0" y="1432798"/>
                <a:ext cx="5520623" cy="1512722"/>
              </a:xfrm>
              <a:prstGeom prst="rect">
                <a:avLst/>
              </a:prstGeom>
              <a:blipFill>
                <a:blip r:embed="rId2"/>
                <a:stretch>
                  <a:fillRect l="-1987" t="-4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0FDB99F-6468-F102-4728-7D88D7398C36}"/>
              </a:ext>
            </a:extLst>
          </p:cNvPr>
          <p:cNvSpPr txBox="1"/>
          <p:nvPr/>
        </p:nvSpPr>
        <p:spPr>
          <a:xfrm>
            <a:off x="5312228" y="1183803"/>
            <a:ext cx="238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</a:t>
            </a:r>
            <a:r>
              <a:rPr lang="en-US" sz="1600" dirty="0" err="1"/>
              <a:t>Bifurcação</a:t>
            </a:r>
            <a:r>
              <a:rPr lang="en-US" sz="1600" dirty="0"/>
              <a:t>” (literal) de PF</a:t>
            </a:r>
            <a:endParaRPr lang="pt-BR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B1BC04-500B-BCC4-668C-0B8709C99D87}"/>
              </a:ext>
            </a:extLst>
          </p:cNvPr>
          <p:cNvSpPr txBox="1"/>
          <p:nvPr/>
        </p:nvSpPr>
        <p:spPr>
          <a:xfrm>
            <a:off x="2972114" y="5760365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9DBD2E-B46D-B2C6-EE9A-1E81466219CE}"/>
              </a:ext>
            </a:extLst>
          </p:cNvPr>
          <p:cNvGrpSpPr/>
          <p:nvPr/>
        </p:nvGrpSpPr>
        <p:grpSpPr>
          <a:xfrm>
            <a:off x="4389277" y="3306373"/>
            <a:ext cx="3671973" cy="2342218"/>
            <a:chOff x="4964043" y="3672133"/>
            <a:chExt cx="3671973" cy="234221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77FD708-8FAF-1708-600F-E3814994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12852" y="3997030"/>
              <a:ext cx="3217409" cy="1894741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07C3CA-9A03-523E-922A-61F2D27F5848}"/>
                </a:ext>
              </a:extLst>
            </p:cNvPr>
            <p:cNvGrpSpPr/>
            <p:nvPr/>
          </p:nvGrpSpPr>
          <p:grpSpPr>
            <a:xfrm>
              <a:off x="4964043" y="3672133"/>
              <a:ext cx="3671973" cy="2342218"/>
              <a:chOff x="4899721" y="3722476"/>
              <a:chExt cx="3671973" cy="2342218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B47677C-B242-CA82-163A-EE9BACD9CBB6}"/>
                  </a:ext>
                </a:extLst>
              </p:cNvPr>
              <p:cNvGrpSpPr/>
              <p:nvPr/>
            </p:nvGrpSpPr>
            <p:grpSpPr>
              <a:xfrm>
                <a:off x="4899721" y="3722476"/>
                <a:ext cx="3671973" cy="2342218"/>
                <a:chOff x="5276578" y="3846757"/>
                <a:chExt cx="3671973" cy="2342218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E8603819-10BA-B73C-6261-91970A38A0FC}"/>
                    </a:ext>
                  </a:extLst>
                </p:cNvPr>
                <p:cNvGrpSpPr/>
                <p:nvPr/>
              </p:nvGrpSpPr>
              <p:grpSpPr>
                <a:xfrm>
                  <a:off x="5276578" y="4377105"/>
                  <a:ext cx="2953426" cy="1811870"/>
                  <a:chOff x="5250452" y="4168099"/>
                  <a:chExt cx="2953426" cy="181187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A758E57-FA80-3A6A-1EF4-F675E3C024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0452" y="4168099"/>
                        <a:ext cx="906210" cy="249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 xmlns="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A758E57-FA80-3A6A-1EF4-F675E3C0241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0452" y="4168099"/>
                        <a:ext cx="906210" cy="24981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685" r="-268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F00CD771-AC17-5A82-0B28-4E09A8416D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74795" y="4754747"/>
                        <a:ext cx="629083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F00CD771-AC17-5A82-0B28-4E09A8416D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74795" y="4754747"/>
                        <a:ext cx="629083" cy="24622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3846" r="-5769" b="-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C495B995-2A46-E142-E9DF-78F10A9B689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7888" y="5730157"/>
                        <a:ext cx="1060098" cy="249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 xmlns="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C495B995-2A46-E142-E9DF-78F10A9B689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37888" y="5730157"/>
                        <a:ext cx="1060098" cy="24981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299" r="-172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8E33838-15E6-D852-71F7-244261A7D4AA}"/>
                    </a:ext>
                  </a:extLst>
                </p:cNvPr>
                <p:cNvSpPr txBox="1"/>
                <p:nvPr/>
              </p:nvSpPr>
              <p:spPr>
                <a:xfrm>
                  <a:off x="7278704" y="3846757"/>
                  <a:ext cx="16698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 err="1">
                      <a:solidFill>
                        <a:srgbClr val="FF0000"/>
                      </a:solidFill>
                    </a:rPr>
                    <a:t>Diagrama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 de 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bifurcação</a:t>
                  </a:r>
                  <a:endParaRPr lang="pt-BR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CC529C9-CF9C-D6AA-B804-3011CAC11FA1}"/>
                      </a:ext>
                    </a:extLst>
                  </p:cNvPr>
                  <p:cNvSpPr txBox="1"/>
                  <p:nvPr/>
                </p:nvSpPr>
                <p:spPr>
                  <a:xfrm>
                    <a:off x="6547032" y="4005018"/>
                    <a:ext cx="28027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CC529C9-CF9C-D6AA-B804-3011CAC11F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7032" y="4005018"/>
                    <a:ext cx="280270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3043" r="-434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5FB1C2-49F8-57A8-7206-2CD743365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7" y="1847603"/>
            <a:ext cx="1447800" cy="376051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5958D84-F6B6-9709-822F-2D499421D4BC}"/>
              </a:ext>
            </a:extLst>
          </p:cNvPr>
          <p:cNvGrpSpPr/>
          <p:nvPr/>
        </p:nvGrpSpPr>
        <p:grpSpPr>
          <a:xfrm>
            <a:off x="578847" y="2280558"/>
            <a:ext cx="1313694" cy="768033"/>
            <a:chOff x="578847" y="2280558"/>
            <a:chExt cx="1313694" cy="7680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EEE407-7C0B-DC7B-7EC0-032690F50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8847" y="2728372"/>
              <a:ext cx="744856" cy="3202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9885EF-1D24-5BB5-8515-9520995F8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9461" y="2280558"/>
              <a:ext cx="1303080" cy="33412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3AB1C0-B16A-CEDE-B8BB-F51A9F7A905B}"/>
              </a:ext>
            </a:extLst>
          </p:cNvPr>
          <p:cNvGrpSpPr/>
          <p:nvPr/>
        </p:nvGrpSpPr>
        <p:grpSpPr>
          <a:xfrm>
            <a:off x="379178" y="3805231"/>
            <a:ext cx="3258934" cy="1718454"/>
            <a:chOff x="389242" y="3697130"/>
            <a:chExt cx="3258934" cy="171845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967FEDF-DF18-7476-B84C-A49390CFA743}"/>
                </a:ext>
              </a:extLst>
            </p:cNvPr>
            <p:cNvGrpSpPr/>
            <p:nvPr/>
          </p:nvGrpSpPr>
          <p:grpSpPr>
            <a:xfrm>
              <a:off x="389242" y="3697130"/>
              <a:ext cx="3258934" cy="1718454"/>
              <a:chOff x="389242" y="3697130"/>
              <a:chExt cx="3258934" cy="17184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640089E-C403-BDCA-FC91-7B2DFE2FE859}"/>
                  </a:ext>
                </a:extLst>
              </p:cNvPr>
              <p:cNvGrpSpPr/>
              <p:nvPr/>
            </p:nvGrpSpPr>
            <p:grpSpPr>
              <a:xfrm>
                <a:off x="389242" y="3697130"/>
                <a:ext cx="3258934" cy="1718454"/>
                <a:chOff x="176146" y="3849078"/>
                <a:chExt cx="3258934" cy="171845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58927ED-4A6F-9F60-9830-1EC6478923D3}"/>
                    </a:ext>
                  </a:extLst>
                </p:cNvPr>
                <p:cNvSpPr txBox="1"/>
                <p:nvPr/>
              </p:nvSpPr>
              <p:spPr>
                <a:xfrm>
                  <a:off x="507546" y="3849078"/>
                  <a:ext cx="231760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 err="1">
                      <a:solidFill>
                        <a:srgbClr val="FF0000"/>
                      </a:solidFill>
                    </a:rPr>
                    <a:t>Espaço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 de 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fase</a:t>
                  </a:r>
                  <a:endParaRPr lang="pt-BR" dirty="0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F2426D5-9AE8-DDD2-85E2-3B0E0495B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b="17114"/>
                <a:stretch/>
              </p:blipFill>
              <p:spPr>
                <a:xfrm flipH="1">
                  <a:off x="2501632" y="4387330"/>
                  <a:ext cx="933448" cy="10642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77694A-AE13-6ECF-CF2F-EE0BA81D7F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b="16722"/>
                <a:stretch/>
              </p:blipFill>
              <p:spPr>
                <a:xfrm flipH="1">
                  <a:off x="1399946" y="4394243"/>
                  <a:ext cx="1001939" cy="109215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86503F8-18F2-9BFF-071F-426E7ABF3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b="14700"/>
                <a:stretch/>
              </p:blipFill>
              <p:spPr>
                <a:xfrm flipH="1">
                  <a:off x="176146" y="4425425"/>
                  <a:ext cx="1087646" cy="1142107"/>
                </a:xfrm>
                <a:prstGeom prst="rect">
                  <a:avLst/>
                </a:prstGeom>
              </p:spPr>
            </p:pic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C4EEE22-4456-C2FD-3E85-CB8E153F983A}"/>
                  </a:ext>
                </a:extLst>
              </p:cNvPr>
              <p:cNvSpPr/>
              <p:nvPr/>
            </p:nvSpPr>
            <p:spPr>
              <a:xfrm>
                <a:off x="1204976" y="4806431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210A4FE-FA7A-366D-5FF2-95B05C7236CB}"/>
                  </a:ext>
                </a:extLst>
              </p:cNvPr>
              <p:cNvSpPr/>
              <p:nvPr/>
            </p:nvSpPr>
            <p:spPr>
              <a:xfrm>
                <a:off x="933065" y="4788373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5990C3C-F5E9-DA59-DE13-EA15ECFEC36E}"/>
                  </a:ext>
                </a:extLst>
              </p:cNvPr>
              <p:cNvSpPr/>
              <p:nvPr/>
            </p:nvSpPr>
            <p:spPr>
              <a:xfrm>
                <a:off x="676502" y="4806431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AECE578-737F-DADA-E0B9-BF6B4038823F}"/>
                  </a:ext>
                </a:extLst>
              </p:cNvPr>
              <p:cNvSpPr/>
              <p:nvPr/>
            </p:nvSpPr>
            <p:spPr>
              <a:xfrm>
                <a:off x="2052701" y="4756425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D2E9DA-1EF5-6DA1-D21E-CCDABC9DBB6D}"/>
                  </a:ext>
                </a:extLst>
              </p:cNvPr>
              <p:cNvSpPr/>
              <p:nvPr/>
            </p:nvSpPr>
            <p:spPr>
              <a:xfrm>
                <a:off x="3122676" y="4734200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E3507C-4BB2-B611-0282-1A908647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266" y="4842150"/>
              <a:ext cx="855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DD1A905-B5B8-48DB-BC4A-320D7F586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97" y="4844530"/>
              <a:ext cx="855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C8565FB-7171-5830-2DB9-C7ACE1549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3921" y="4800478"/>
              <a:ext cx="855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BFBEAF-1802-D19D-3D19-60F92F55E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820" y="4778253"/>
              <a:ext cx="855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A6F67C-AF05-A53C-9646-05C6E4A4B845}"/>
                </a:ext>
              </a:extLst>
            </p:cNvPr>
            <p:cNvCxnSpPr>
              <a:cxnSpLocks/>
            </p:cNvCxnSpPr>
            <p:nvPr/>
          </p:nvCxnSpPr>
          <p:spPr>
            <a:xfrm>
              <a:off x="3433763" y="4783610"/>
              <a:ext cx="52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15E6DA6-25F8-2E6A-02C6-796992F512EA}"/>
                </a:ext>
              </a:extLst>
            </p:cNvPr>
            <p:cNvCxnSpPr>
              <a:cxnSpLocks/>
            </p:cNvCxnSpPr>
            <p:nvPr/>
          </p:nvCxnSpPr>
          <p:spPr>
            <a:xfrm>
              <a:off x="2354263" y="4793013"/>
              <a:ext cx="52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8DAEA4-C4B9-34CD-7C88-14E24FF2FC7B}"/>
                </a:ext>
              </a:extLst>
            </p:cNvPr>
            <p:cNvCxnSpPr>
              <a:cxnSpLocks/>
            </p:cNvCxnSpPr>
            <p:nvPr/>
          </p:nvCxnSpPr>
          <p:spPr>
            <a:xfrm>
              <a:off x="1375648" y="4834563"/>
              <a:ext cx="52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2230248-3DAA-C2F5-25D4-B651446C0F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723" y="4834639"/>
              <a:ext cx="52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86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5AA0-8EE6-A1DB-0DF2-E9F31015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Combinações</a:t>
            </a:r>
            <a:r>
              <a:rPr lang="en-US" dirty="0"/>
              <a:t> e + </a:t>
            </a:r>
            <a:r>
              <a:rPr lang="en-US" dirty="0" err="1"/>
              <a:t>parâmetros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6A38-3091-604D-442B-73FD476E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94360"/>
          </a:xfrm>
        </p:spPr>
        <p:txBody>
          <a:bodyPr>
            <a:normAutofit/>
          </a:bodyPr>
          <a:lstStyle/>
          <a:p>
            <a:r>
              <a:rPr lang="en-US" sz="2000" dirty="0" err="1"/>
              <a:t>Combinações</a:t>
            </a:r>
            <a:r>
              <a:rPr lang="en-US" sz="2000" dirty="0"/>
              <a:t> de </a:t>
            </a:r>
            <a:r>
              <a:rPr lang="en-US" sz="2000" dirty="0" err="1"/>
              <a:t>bifurcações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possíveis</a:t>
            </a:r>
            <a:r>
              <a:rPr lang="en-US" sz="2000" dirty="0"/>
              <a:t> </a:t>
            </a:r>
            <a:r>
              <a:rPr lang="en-US" sz="2000" dirty="0" err="1"/>
              <a:t>também</a:t>
            </a:r>
            <a:r>
              <a:rPr lang="en-US" sz="20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96456-17C4-638C-6F11-EE173A16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6FCC8-18CD-A2B1-D1F9-88FBDA18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332" y="3074125"/>
            <a:ext cx="2171865" cy="1495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15493-52A1-8A53-A82A-594597ED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37" y="3625760"/>
            <a:ext cx="2181087" cy="4846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2DCB406-7EB2-0D86-63A1-8BC6A678EC79}"/>
              </a:ext>
            </a:extLst>
          </p:cNvPr>
          <p:cNvGrpSpPr/>
          <p:nvPr/>
        </p:nvGrpSpPr>
        <p:grpSpPr>
          <a:xfrm>
            <a:off x="4371702" y="3074125"/>
            <a:ext cx="439544" cy="413052"/>
            <a:chOff x="3831771" y="2116182"/>
            <a:chExt cx="439544" cy="4130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BB8C1C-AB73-1328-637B-D03EB84DB022}"/>
                </a:ext>
              </a:extLst>
            </p:cNvPr>
            <p:cNvSpPr txBox="1"/>
            <p:nvPr/>
          </p:nvSpPr>
          <p:spPr>
            <a:xfrm>
              <a:off x="3831771" y="2116182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SN</a:t>
              </a:r>
              <a:endParaRPr lang="pt-BR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0342D6-F2D3-B306-7F98-2BB558D9C0E7}"/>
                </a:ext>
              </a:extLst>
            </p:cNvPr>
            <p:cNvSpPr/>
            <p:nvPr/>
          </p:nvSpPr>
          <p:spPr>
            <a:xfrm>
              <a:off x="3982691" y="2432050"/>
              <a:ext cx="97184" cy="97184"/>
            </a:xfrm>
            <a:prstGeom prst="ellipse">
              <a:avLst/>
            </a:prstGeom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92FEA1-6AB8-C26F-83A4-132B07FDB30A}"/>
              </a:ext>
            </a:extLst>
          </p:cNvPr>
          <p:cNvGrpSpPr/>
          <p:nvPr/>
        </p:nvGrpSpPr>
        <p:grpSpPr>
          <a:xfrm>
            <a:off x="4293325" y="4197405"/>
            <a:ext cx="439544" cy="374204"/>
            <a:chOff x="3753394" y="3239462"/>
            <a:chExt cx="439544" cy="3742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B7457B-485F-09B8-A7B7-13B645EC8CBD}"/>
                </a:ext>
              </a:extLst>
            </p:cNvPr>
            <p:cNvSpPr txBox="1"/>
            <p:nvPr/>
          </p:nvSpPr>
          <p:spPr>
            <a:xfrm>
              <a:off x="3753394" y="3244334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SN</a:t>
              </a:r>
              <a:endParaRPr lang="pt-BR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52D66A-8251-4C4D-46A2-326F9EC07AAC}"/>
                </a:ext>
              </a:extLst>
            </p:cNvPr>
            <p:cNvSpPr/>
            <p:nvPr/>
          </p:nvSpPr>
          <p:spPr>
            <a:xfrm>
              <a:off x="3982691" y="3239462"/>
              <a:ext cx="97184" cy="97184"/>
            </a:xfrm>
            <a:prstGeom prst="ellipse">
              <a:avLst/>
            </a:prstGeom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02C575-B835-A298-C0CB-DC028C00879A}"/>
              </a:ext>
            </a:extLst>
          </p:cNvPr>
          <p:cNvGrpSpPr/>
          <p:nvPr/>
        </p:nvGrpSpPr>
        <p:grpSpPr>
          <a:xfrm>
            <a:off x="5435553" y="3502054"/>
            <a:ext cx="864339" cy="392485"/>
            <a:chOff x="4895622" y="2544111"/>
            <a:chExt cx="864339" cy="39248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270113-5B15-A2E8-592A-DB9D509DE34D}"/>
                </a:ext>
              </a:extLst>
            </p:cNvPr>
            <p:cNvSpPr txBox="1"/>
            <p:nvPr/>
          </p:nvSpPr>
          <p:spPr>
            <a:xfrm>
              <a:off x="4895622" y="254411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 </a:t>
              </a:r>
              <a:r>
                <a:rPr lang="en-US" dirty="0" err="1"/>
                <a:t>PiF</a:t>
              </a:r>
              <a:endParaRPr lang="pt-B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63D6EB-6C64-1BB1-60DF-2CDBE0EBAF0C}"/>
                </a:ext>
              </a:extLst>
            </p:cNvPr>
            <p:cNvSpPr/>
            <p:nvPr/>
          </p:nvSpPr>
          <p:spPr>
            <a:xfrm>
              <a:off x="4916141" y="2839412"/>
              <a:ext cx="97184" cy="97184"/>
            </a:xfrm>
            <a:prstGeom prst="ellips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2548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D117F-2A5F-BAC6-C50C-409024A6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EA2F-600D-85B1-B25C-6476A3FB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Combinações</a:t>
            </a:r>
            <a:r>
              <a:rPr lang="en-US" dirty="0"/>
              <a:t> e + </a:t>
            </a:r>
            <a:r>
              <a:rPr lang="en-US" dirty="0" err="1"/>
              <a:t>parâmetros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E1B7-9E00-5537-E79B-05BE5DFA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077685"/>
            <a:ext cx="4114800" cy="2318657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err="1"/>
              <a:t>Todas</a:t>
            </a:r>
            <a:r>
              <a:rPr lang="en-US" sz="1800" dirty="0"/>
              <a:t> as </a:t>
            </a:r>
            <a:r>
              <a:rPr lang="en-US" sz="1800" dirty="0" err="1"/>
              <a:t>formas</a:t>
            </a:r>
            <a:r>
              <a:rPr lang="en-US" sz="1800" dirty="0"/>
              <a:t> </a:t>
            </a:r>
            <a:r>
              <a:rPr lang="en-US" sz="1800" dirty="0" err="1"/>
              <a:t>normais</a:t>
            </a:r>
            <a:r>
              <a:rPr lang="en-US" sz="1800" dirty="0"/>
              <a:t> </a:t>
            </a:r>
            <a:r>
              <a:rPr lang="en-US" sz="1800" dirty="0" err="1"/>
              <a:t>tinham</a:t>
            </a:r>
            <a:r>
              <a:rPr lang="en-US" sz="1800" dirty="0"/>
              <a:t> </a:t>
            </a:r>
            <a:r>
              <a:rPr lang="en-US" sz="1800" b="1" dirty="0" err="1"/>
              <a:t>apenas</a:t>
            </a:r>
            <a:r>
              <a:rPr lang="en-US" sz="1800" b="1" dirty="0"/>
              <a:t> um </a:t>
            </a:r>
            <a:r>
              <a:rPr lang="en-US" sz="1800" b="1" dirty="0" err="1"/>
              <a:t>parâmetro</a:t>
            </a:r>
            <a:r>
              <a:rPr lang="en-US" sz="1800" b="1" dirty="0"/>
              <a:t> </a:t>
            </a:r>
            <a:r>
              <a:rPr lang="en-US" sz="1800" b="1" dirty="0" err="1"/>
              <a:t>variando</a:t>
            </a:r>
            <a:r>
              <a:rPr lang="en-US" sz="1800" b="1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os</a:t>
            </a:r>
            <a:r>
              <a:rPr lang="en-US" sz="1800" dirty="0"/>
              <a:t> outros </a:t>
            </a:r>
            <a:r>
              <a:rPr lang="en-US" sz="1800" dirty="0" err="1"/>
              <a:t>fixos</a:t>
            </a:r>
            <a:r>
              <a:rPr lang="en-US" sz="1800" dirty="0"/>
              <a:t>!)</a:t>
            </a:r>
          </a:p>
          <a:p>
            <a:endParaRPr lang="en-US" sz="1800" dirty="0"/>
          </a:p>
          <a:p>
            <a:r>
              <a:rPr lang="en-US" sz="1800" b="1" dirty="0" err="1"/>
              <a:t>Sistemas</a:t>
            </a:r>
            <a:r>
              <a:rPr lang="en-US" sz="1800" b="1" dirty="0"/>
              <a:t> com + de 1 </a:t>
            </a:r>
            <a:r>
              <a:rPr lang="en-US" sz="1800" b="1" dirty="0" err="1"/>
              <a:t>parâmetro</a:t>
            </a:r>
            <a:r>
              <a:rPr lang="en-US" sz="1800" dirty="0"/>
              <a:t>: o </a:t>
            </a:r>
            <a:r>
              <a:rPr lang="en-US" sz="1800" b="1" dirty="0" err="1"/>
              <a:t>ponto</a:t>
            </a:r>
            <a:r>
              <a:rPr lang="en-US" sz="1800" dirty="0"/>
              <a:t> de </a:t>
            </a:r>
            <a:r>
              <a:rPr lang="en-US" sz="1800" dirty="0" err="1"/>
              <a:t>bifurcação</a:t>
            </a:r>
            <a:r>
              <a:rPr lang="en-US" sz="1800" dirty="0"/>
              <a:t> se </a:t>
            </a:r>
            <a:r>
              <a:rPr lang="en-US" sz="1800" dirty="0" err="1"/>
              <a:t>torna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“</a:t>
            </a:r>
            <a:r>
              <a:rPr lang="en-US" sz="1800" b="1" dirty="0">
                <a:solidFill>
                  <a:srgbClr val="FF0000"/>
                </a:solidFill>
              </a:rPr>
              <a:t>curva</a:t>
            </a:r>
            <a:r>
              <a:rPr lang="en-US" sz="1800" dirty="0"/>
              <a:t>” no </a:t>
            </a:r>
            <a:r>
              <a:rPr lang="en-US" sz="1800" b="1" dirty="0" err="1">
                <a:solidFill>
                  <a:srgbClr val="FF0000"/>
                </a:solidFill>
              </a:rPr>
              <a:t>espaço</a:t>
            </a:r>
            <a:r>
              <a:rPr lang="en-US" sz="1800" b="1" dirty="0">
                <a:solidFill>
                  <a:srgbClr val="FF0000"/>
                </a:solidFill>
              </a:rPr>
              <a:t> de </a:t>
            </a:r>
            <a:r>
              <a:rPr lang="en-US" sz="1800" b="1" dirty="0" err="1">
                <a:solidFill>
                  <a:srgbClr val="FF0000"/>
                </a:solidFill>
              </a:rPr>
              <a:t>parâmetros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(</a:t>
            </a:r>
            <a:r>
              <a:rPr lang="en-US" sz="1400" dirty="0"/>
              <a:t>pois a </a:t>
            </a:r>
            <a:r>
              <a:rPr lang="en-US" sz="1400" dirty="0" err="1"/>
              <a:t>bifurcação</a:t>
            </a:r>
            <a:r>
              <a:rPr lang="en-US" sz="1400" dirty="0"/>
              <a:t> </a:t>
            </a:r>
            <a:r>
              <a:rPr lang="en-US" sz="1400" dirty="0" err="1"/>
              <a:t>pode</a:t>
            </a:r>
            <a:r>
              <a:rPr lang="en-US" sz="1400" dirty="0"/>
              <a:t> mudar de “</a:t>
            </a:r>
            <a:r>
              <a:rPr lang="en-US" sz="1400" dirty="0" err="1"/>
              <a:t>posição</a:t>
            </a:r>
            <a:r>
              <a:rPr lang="en-US" sz="1400" dirty="0"/>
              <a:t>” </a:t>
            </a:r>
            <a:r>
              <a:rPr lang="en-US" sz="1400" dirty="0" err="1"/>
              <a:t>quando</a:t>
            </a:r>
            <a:r>
              <a:rPr lang="en-US" sz="1400" dirty="0"/>
              <a:t> o outro </a:t>
            </a:r>
            <a:r>
              <a:rPr lang="en-US" sz="1400" dirty="0" err="1"/>
              <a:t>parâmetro</a:t>
            </a:r>
            <a:r>
              <a:rPr lang="en-US" sz="1400" dirty="0"/>
              <a:t> varia</a:t>
            </a:r>
            <a:r>
              <a:rPr lang="en-US" sz="1800" dirty="0"/>
              <a:t>)</a:t>
            </a:r>
            <a:endParaRPr lang="pt-B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0AB6-12A0-A697-1C13-1106C074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1F62A-3709-A91C-A12E-1378369F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66" y="1168310"/>
            <a:ext cx="1457325" cy="323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4D8C12-2BB3-E57C-98C7-C1F8AE594238}"/>
              </a:ext>
            </a:extLst>
          </p:cNvPr>
          <p:cNvSpPr txBox="1"/>
          <p:nvPr/>
        </p:nvSpPr>
        <p:spPr>
          <a:xfrm>
            <a:off x="725303" y="5812616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DFCAF4-FFEA-C640-C302-02375B89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08" y="1576346"/>
            <a:ext cx="1769719" cy="14437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273EBB-F493-4A45-EC78-772F47F93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24" y="1554833"/>
            <a:ext cx="1525089" cy="1383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F1589-45DC-9866-667A-3581AEDC6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1046" y="3187333"/>
            <a:ext cx="1163798" cy="1358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BE7B33-C5C9-4BB0-DA43-DFF53C3C2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97" y="3039290"/>
            <a:ext cx="1413066" cy="17131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4A9053-F0C4-D349-A93B-B670DA6F13E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0711" y="4680811"/>
            <a:ext cx="2313950" cy="1962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7DF1E6-4540-C280-0497-5A3FE87EF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2484" y="5125542"/>
            <a:ext cx="2231101" cy="137414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E9B6A4-58B3-F375-914B-61AD6045D2DC}"/>
              </a:ext>
            </a:extLst>
          </p:cNvPr>
          <p:cNvGrpSpPr/>
          <p:nvPr/>
        </p:nvGrpSpPr>
        <p:grpSpPr>
          <a:xfrm>
            <a:off x="441415" y="3431177"/>
            <a:ext cx="2703936" cy="2220686"/>
            <a:chOff x="693964" y="3344091"/>
            <a:chExt cx="2703936" cy="222068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6AEB3F-58C9-33BA-2FC6-0AE15563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3964" y="3682838"/>
              <a:ext cx="2703936" cy="18819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880E33-477F-49FB-B5F9-65023FBDDC85}"/>
                </a:ext>
              </a:extLst>
            </p:cNvPr>
            <p:cNvSpPr txBox="1"/>
            <p:nvPr/>
          </p:nvSpPr>
          <p:spPr>
            <a:xfrm>
              <a:off x="941633" y="3344091"/>
              <a:ext cx="23952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Girardi-Schappo et al (2017): </a:t>
              </a:r>
              <a:br>
                <a:rPr lang="en-US" sz="1100" dirty="0"/>
              </a:br>
              <a:r>
                <a:rPr lang="en-US" sz="1100" dirty="0" err="1"/>
                <a:t>modelo</a:t>
              </a:r>
              <a:r>
                <a:rPr lang="en-US" sz="1100" dirty="0"/>
                <a:t> de </a:t>
              </a:r>
              <a:r>
                <a:rPr lang="en-US" sz="1100" dirty="0" err="1"/>
                <a:t>neurônio</a:t>
              </a:r>
              <a:r>
                <a:rPr lang="en-US" sz="1100" dirty="0"/>
                <a:t> </a:t>
              </a:r>
              <a:r>
                <a:rPr lang="en-US" sz="1100" dirty="0" err="1"/>
                <a:t>adaptado</a:t>
              </a:r>
              <a:r>
                <a:rPr lang="en-US" sz="1100" dirty="0"/>
                <a:t> de </a:t>
              </a:r>
              <a:r>
                <a:rPr lang="en-US" sz="1100" dirty="0" err="1"/>
                <a:t>Ising</a:t>
              </a:r>
              <a:endParaRPr lang="pt-BR" sz="11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6B7EE23-FBAB-B310-B8E0-C8EB0510FB8E}"/>
              </a:ext>
            </a:extLst>
          </p:cNvPr>
          <p:cNvSpPr txBox="1"/>
          <p:nvPr/>
        </p:nvSpPr>
        <p:spPr>
          <a:xfrm>
            <a:off x="6983541" y="500010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Manifold!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002E8F-719E-8862-8301-14E6AD42548A}"/>
              </a:ext>
            </a:extLst>
          </p:cNvPr>
          <p:cNvSpPr txBox="1"/>
          <p:nvPr/>
        </p:nvSpPr>
        <p:spPr>
          <a:xfrm>
            <a:off x="3121289" y="4455816"/>
            <a:ext cx="200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Diagramas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r>
              <a:rPr lang="en-US" b="1" dirty="0">
                <a:solidFill>
                  <a:srgbClr val="FF0000"/>
                </a:solidFill>
              </a:rPr>
              <a:t>!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56FE-D2B1-F634-DA6B-4BAD7ADF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dirty="0"/>
              <a:t>Mapas: </a:t>
            </a:r>
            <a:r>
              <a:rPr lang="en-US" dirty="0" err="1"/>
              <a:t>sistemas</a:t>
            </a:r>
            <a:r>
              <a:rPr lang="en-US" dirty="0"/>
              <a:t> de tempo </a:t>
            </a:r>
            <a:r>
              <a:rPr lang="en-US" dirty="0" err="1"/>
              <a:t>discreto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FECCB-5C73-021E-B1CC-59750D40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4F9B3-580C-F6BF-8650-2F99DFF85837}"/>
              </a:ext>
            </a:extLst>
          </p:cNvPr>
          <p:cNvSpPr txBox="1"/>
          <p:nvPr/>
        </p:nvSpPr>
        <p:spPr>
          <a:xfrm>
            <a:off x="230777" y="973278"/>
            <a:ext cx="190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Sistemas</a:t>
            </a:r>
            <a:r>
              <a:rPr lang="en-US" sz="2000" dirty="0"/>
              <a:t> do </a:t>
            </a:r>
            <a:r>
              <a:rPr lang="en-US" sz="2000" dirty="0" err="1"/>
              <a:t>tipo</a:t>
            </a:r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366F92-2FAB-7FBF-54F0-99B11D78E66D}"/>
                  </a:ext>
                </a:extLst>
              </p:cNvPr>
              <p:cNvSpPr txBox="1"/>
              <p:nvPr/>
            </p:nvSpPr>
            <p:spPr>
              <a:xfrm>
                <a:off x="191587" y="1434557"/>
                <a:ext cx="331225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366F92-2FAB-7FBF-54F0-99B11D78E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7" y="1434557"/>
                <a:ext cx="3312252" cy="994631"/>
              </a:xfrm>
              <a:prstGeom prst="rect">
                <a:avLst/>
              </a:prstGeom>
              <a:blipFill>
                <a:blip r:embed="rId2"/>
                <a:stretch>
                  <a:fillRect b="-36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9EF59E0-C37F-EE7B-2E5F-9130BF5B1E60}"/>
              </a:ext>
            </a:extLst>
          </p:cNvPr>
          <p:cNvSpPr txBox="1"/>
          <p:nvPr/>
        </p:nvSpPr>
        <p:spPr>
          <a:xfrm>
            <a:off x="209005" y="2628372"/>
            <a:ext cx="327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Também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empregados</a:t>
            </a:r>
            <a:r>
              <a:rPr lang="en-US" sz="1600" dirty="0"/>
              <a:t> para: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Descrever</a:t>
            </a:r>
            <a:r>
              <a:rPr lang="en-US" sz="1600" dirty="0"/>
              <a:t> </a:t>
            </a:r>
            <a:r>
              <a:rPr lang="en-US" sz="1600" dirty="0" err="1"/>
              <a:t>fenômenos</a:t>
            </a:r>
            <a:r>
              <a:rPr lang="en-US" sz="1600" dirty="0"/>
              <a:t> </a:t>
            </a:r>
            <a:r>
              <a:rPr lang="en-US" sz="1600" dirty="0" err="1"/>
              <a:t>não-lineares</a:t>
            </a:r>
            <a:r>
              <a:rPr lang="en-US" sz="1600" dirty="0"/>
              <a:t> (e.g., </a:t>
            </a:r>
            <a:r>
              <a:rPr lang="en-US" sz="1600" dirty="0" err="1"/>
              <a:t>caos</a:t>
            </a:r>
            <a:r>
              <a:rPr lang="en-US" sz="1600" dirty="0"/>
              <a:t> no </a:t>
            </a:r>
            <a:r>
              <a:rPr lang="en-US" sz="1600" dirty="0" err="1"/>
              <a:t>mapa</a:t>
            </a:r>
            <a:r>
              <a:rPr lang="en-US" sz="1600" dirty="0"/>
              <a:t> </a:t>
            </a:r>
            <a:r>
              <a:rPr lang="en-US" sz="1600" dirty="0" err="1"/>
              <a:t>logístico</a:t>
            </a:r>
            <a:r>
              <a:rPr lang="en-US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Analisar</a:t>
            </a:r>
            <a:r>
              <a:rPr lang="en-US" sz="1600" dirty="0"/>
              <a:t> </a:t>
            </a:r>
            <a:r>
              <a:rPr lang="en-US" sz="1600" dirty="0" err="1"/>
              <a:t>trajetórias</a:t>
            </a:r>
            <a:r>
              <a:rPr lang="en-US" sz="1600" dirty="0"/>
              <a:t> </a:t>
            </a:r>
            <a:r>
              <a:rPr lang="en-US" sz="1600" dirty="0" err="1"/>
              <a:t>periódicas</a:t>
            </a:r>
            <a:r>
              <a:rPr lang="en-US" sz="1600" dirty="0"/>
              <a:t> de EDOs (</a:t>
            </a:r>
            <a:r>
              <a:rPr lang="en-US" sz="1600" dirty="0" err="1"/>
              <a:t>seção</a:t>
            </a:r>
            <a:r>
              <a:rPr lang="en-US" sz="1600" dirty="0"/>
              <a:t> de </a:t>
            </a:r>
            <a:r>
              <a:rPr lang="en-US" sz="1600" dirty="0" err="1"/>
              <a:t>Poincaré</a:t>
            </a:r>
            <a:r>
              <a:rPr lang="en-US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69AF3-3BD4-9C3D-2F66-EB0A546DED1D}"/>
              </a:ext>
            </a:extLst>
          </p:cNvPr>
          <p:cNvSpPr txBox="1"/>
          <p:nvPr/>
        </p:nvSpPr>
        <p:spPr>
          <a:xfrm>
            <a:off x="231815" y="4334641"/>
            <a:ext cx="29990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 </a:t>
            </a:r>
            <a:r>
              <a:rPr lang="en-US" sz="1600" dirty="0" err="1"/>
              <a:t>teorema</a:t>
            </a:r>
            <a:r>
              <a:rPr lang="en-US" sz="1600" dirty="0"/>
              <a:t> da </a:t>
            </a:r>
            <a:r>
              <a:rPr lang="en-US" sz="1600" dirty="0" err="1"/>
              <a:t>unicidade</a:t>
            </a:r>
            <a:r>
              <a:rPr lang="en-US" sz="1600" dirty="0"/>
              <a:t> </a:t>
            </a:r>
            <a:r>
              <a:rPr lang="en-US" sz="1600" dirty="0" err="1"/>
              <a:t>deixa</a:t>
            </a:r>
            <a:r>
              <a:rPr lang="en-US" sz="1600" dirty="0"/>
              <a:t> de </a:t>
            </a:r>
            <a:r>
              <a:rPr lang="en-US" sz="1600" dirty="0" err="1"/>
              <a:t>valer</a:t>
            </a:r>
            <a:r>
              <a:rPr lang="en-US" sz="1600" dirty="0"/>
              <a:t> no </a:t>
            </a:r>
            <a:r>
              <a:rPr lang="en-US" sz="1600" dirty="0" err="1"/>
              <a:t>espaço</a:t>
            </a:r>
            <a:r>
              <a:rPr lang="en-US" sz="1600" dirty="0"/>
              <a:t> de </a:t>
            </a:r>
            <a:r>
              <a:rPr lang="en-US" sz="1600" dirty="0" err="1"/>
              <a:t>fase</a:t>
            </a:r>
            <a:r>
              <a:rPr lang="en-US" sz="1600" dirty="0"/>
              <a:t> -&gt; tempo </a:t>
            </a:r>
            <a:r>
              <a:rPr lang="en-US" sz="1600" dirty="0" err="1"/>
              <a:t>discreto</a:t>
            </a:r>
            <a:r>
              <a:rPr lang="en-US" sz="1600" dirty="0"/>
              <a:t> -&gt; </a:t>
            </a:r>
            <a:r>
              <a:rPr lang="en-US" sz="1600" dirty="0" err="1"/>
              <a:t>trajetórias</a:t>
            </a:r>
            <a:r>
              <a:rPr lang="en-US" sz="1600" dirty="0"/>
              <a:t> </a:t>
            </a:r>
            <a:r>
              <a:rPr lang="en-US" sz="1600" dirty="0" err="1"/>
              <a:t>nunca</a:t>
            </a:r>
            <a:r>
              <a:rPr lang="en-US" sz="1600" dirty="0"/>
              <a:t> se </a:t>
            </a:r>
            <a:r>
              <a:rPr lang="en-US" sz="1600" dirty="0" err="1"/>
              <a:t>cruzam</a:t>
            </a:r>
            <a:r>
              <a:rPr lang="en-US" sz="1600" dirty="0"/>
              <a:t>! -&gt; </a:t>
            </a:r>
            <a:r>
              <a:rPr lang="en-US" sz="1600" dirty="0" err="1"/>
              <a:t>caos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1d</a:t>
            </a:r>
          </a:p>
          <a:p>
            <a:endParaRPr lang="en-US" sz="1600" dirty="0"/>
          </a:p>
          <a:p>
            <a:r>
              <a:rPr lang="en-US" sz="1600" dirty="0"/>
              <a:t>PS: </a:t>
            </a:r>
            <a:r>
              <a:rPr lang="en-US" sz="1600" b="1" dirty="0">
                <a:solidFill>
                  <a:srgbClr val="FF0000"/>
                </a:solidFill>
              </a:rPr>
              <a:t>PFs e </a:t>
            </a:r>
            <a:r>
              <a:rPr lang="en-US" sz="1600" b="1" dirty="0" err="1">
                <a:solidFill>
                  <a:srgbClr val="FF0000"/>
                </a:solidFill>
              </a:rPr>
              <a:t>estabilidade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têm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outra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definição</a:t>
            </a:r>
            <a:r>
              <a:rPr lang="en-US" sz="1600" b="1" dirty="0">
                <a:solidFill>
                  <a:srgbClr val="FF0000"/>
                </a:solidFill>
              </a:rPr>
              <a:t>…</a:t>
            </a:r>
            <a:endParaRPr lang="pt-BR" sz="1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4EDC67-3E10-39E8-D457-A8DB65893BF9}"/>
                  </a:ext>
                </a:extLst>
              </p:cNvPr>
              <p:cNvSpPr txBox="1"/>
              <p:nvPr/>
            </p:nvSpPr>
            <p:spPr>
              <a:xfrm>
                <a:off x="4267198" y="938237"/>
                <a:ext cx="29345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O </a:t>
                </a:r>
                <a:r>
                  <a:rPr lang="en-US" b="0" dirty="0" err="1">
                    <a:ea typeface="Cambria Math" panose="02040503050406030204" pitchFamily="18" charset="0"/>
                  </a:rPr>
                  <a:t>mapa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en-US" b="0" dirty="0" err="1">
                    <a:ea typeface="Cambria Math" panose="02040503050406030204" pitchFamily="18" charset="0"/>
                  </a:rPr>
                  <a:t>logístico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4EDC67-3E10-39E8-D457-A8DB6589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8" y="938237"/>
                <a:ext cx="2934586" cy="923330"/>
              </a:xfrm>
              <a:prstGeom prst="rect">
                <a:avLst/>
              </a:prstGeom>
              <a:blipFill>
                <a:blip r:embed="rId3"/>
                <a:stretch>
                  <a:fillRect l="-1663" t="-3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EF0A5FB-DA7D-D4D4-9E77-860A863E3E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" t="16305" r="8475" b="7316"/>
          <a:stretch/>
        </p:blipFill>
        <p:spPr>
          <a:xfrm>
            <a:off x="3631475" y="4549199"/>
            <a:ext cx="2821577" cy="1844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2D11A9-6D6C-340D-34AA-1632EB486A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t="7261" r="7356" b="1197"/>
          <a:stretch/>
        </p:blipFill>
        <p:spPr>
          <a:xfrm>
            <a:off x="6627870" y="4471436"/>
            <a:ext cx="2394210" cy="185098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1BCD06D-B9BF-0E50-8AA9-7B9F84CA9A47}"/>
              </a:ext>
            </a:extLst>
          </p:cNvPr>
          <p:cNvGrpSpPr/>
          <p:nvPr/>
        </p:nvGrpSpPr>
        <p:grpSpPr>
          <a:xfrm>
            <a:off x="4087218" y="2067045"/>
            <a:ext cx="3489239" cy="2267800"/>
            <a:chOff x="4087218" y="2067045"/>
            <a:chExt cx="3489239" cy="22678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0A1718-C0BA-3DB8-68B5-0BF0ECC1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029" y="2067045"/>
              <a:ext cx="3271428" cy="20973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B7BE16-0871-95B8-9984-D17849B0D5BD}"/>
                </a:ext>
              </a:extLst>
            </p:cNvPr>
            <p:cNvSpPr txBox="1"/>
            <p:nvPr/>
          </p:nvSpPr>
          <p:spPr>
            <a:xfrm>
              <a:off x="6156960" y="3965513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E62EC2-4274-1D08-DF2E-D6076AF1082C}"/>
                </a:ext>
              </a:extLst>
            </p:cNvPr>
            <p:cNvSpPr txBox="1"/>
            <p:nvPr/>
          </p:nvSpPr>
          <p:spPr>
            <a:xfrm>
              <a:off x="4087218" y="249880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endParaRPr lang="pt-BR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63BF63-9638-A5DE-A1B2-B5E0C5E76492}"/>
              </a:ext>
            </a:extLst>
          </p:cNvPr>
          <p:cNvGrpSpPr/>
          <p:nvPr/>
        </p:nvGrpSpPr>
        <p:grpSpPr>
          <a:xfrm>
            <a:off x="4571999" y="3561805"/>
            <a:ext cx="777970" cy="474012"/>
            <a:chOff x="3335382" y="2055222"/>
            <a:chExt cx="777970" cy="47401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9D3B51-6E8D-EFFD-B190-5C2E0A4A8395}"/>
                </a:ext>
              </a:extLst>
            </p:cNvPr>
            <p:cNvSpPr txBox="1"/>
            <p:nvPr/>
          </p:nvSpPr>
          <p:spPr>
            <a:xfrm>
              <a:off x="3335382" y="2055222"/>
              <a:ext cx="777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Transc</a:t>
              </a:r>
              <a:endParaRPr lang="pt-BR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69E9779-880B-FB1C-64F9-EB94B556012A}"/>
                </a:ext>
              </a:extLst>
            </p:cNvPr>
            <p:cNvSpPr/>
            <p:nvPr/>
          </p:nvSpPr>
          <p:spPr>
            <a:xfrm>
              <a:off x="3982691" y="2432050"/>
              <a:ext cx="97184" cy="97184"/>
            </a:xfrm>
            <a:prstGeom prst="ellipse">
              <a:avLst/>
            </a:prstGeom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684778-95A8-BBEA-F48B-62D7A34A28F5}"/>
              </a:ext>
            </a:extLst>
          </p:cNvPr>
          <p:cNvGrpSpPr/>
          <p:nvPr/>
        </p:nvGrpSpPr>
        <p:grpSpPr>
          <a:xfrm>
            <a:off x="6677993" y="2328919"/>
            <a:ext cx="2198534" cy="1024474"/>
            <a:chOff x="4862256" y="1967513"/>
            <a:chExt cx="2198534" cy="10244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0D0C48-7824-A9FC-1915-802BA9064703}"/>
                </a:ext>
              </a:extLst>
            </p:cNvPr>
            <p:cNvSpPr txBox="1"/>
            <p:nvPr/>
          </p:nvSpPr>
          <p:spPr>
            <a:xfrm>
              <a:off x="5687785" y="2196917"/>
              <a:ext cx="1373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Dobramento</a:t>
              </a:r>
              <a:br>
                <a:rPr lang="en-US" dirty="0"/>
              </a:br>
              <a:r>
                <a:rPr lang="en-US" dirty="0"/>
                <a:t>de </a:t>
              </a:r>
              <a:r>
                <a:rPr lang="en-US" dirty="0" err="1"/>
                <a:t>período</a:t>
              </a:r>
              <a:endParaRPr lang="pt-BR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20CB76-D7BC-4EEF-DFE2-E60B307B0187}"/>
                </a:ext>
              </a:extLst>
            </p:cNvPr>
            <p:cNvSpPr/>
            <p:nvPr/>
          </p:nvSpPr>
          <p:spPr>
            <a:xfrm>
              <a:off x="4862256" y="2371090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F8BC18E-48C9-8065-84AA-180DCFC728EE}"/>
                </a:ext>
              </a:extLst>
            </p:cNvPr>
            <p:cNvSpPr/>
            <p:nvPr/>
          </p:nvSpPr>
          <p:spPr>
            <a:xfrm>
              <a:off x="5217063" y="2040212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763C780-2254-2D6E-F23F-E44F3711DB4C}"/>
                </a:ext>
              </a:extLst>
            </p:cNvPr>
            <p:cNvSpPr/>
            <p:nvPr/>
          </p:nvSpPr>
          <p:spPr>
            <a:xfrm>
              <a:off x="5207538" y="2754310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FE1AB3-4841-5D34-1EB2-B60B63EAA3B7}"/>
                </a:ext>
              </a:extLst>
            </p:cNvPr>
            <p:cNvSpPr/>
            <p:nvPr/>
          </p:nvSpPr>
          <p:spPr>
            <a:xfrm>
              <a:off x="5288863" y="2894803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52C482-2168-8720-2706-5751ACFB0844}"/>
                </a:ext>
              </a:extLst>
            </p:cNvPr>
            <p:cNvSpPr/>
            <p:nvPr/>
          </p:nvSpPr>
          <p:spPr>
            <a:xfrm>
              <a:off x="5304722" y="1967513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F33156-6BEB-ECA7-77BC-C245520A0A50}"/>
                </a:ext>
              </a:extLst>
            </p:cNvPr>
            <p:cNvSpPr/>
            <p:nvPr/>
          </p:nvSpPr>
          <p:spPr>
            <a:xfrm>
              <a:off x="5299876" y="2088804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84A03AA-D57C-0348-8986-859BFCDC6A33}"/>
                </a:ext>
              </a:extLst>
            </p:cNvPr>
            <p:cNvSpPr/>
            <p:nvPr/>
          </p:nvSpPr>
          <p:spPr>
            <a:xfrm>
              <a:off x="5297495" y="2617908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096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5B26-3B1B-E16B-B9E7-2738C75F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8160"/>
          </a:xfrm>
        </p:spPr>
        <p:txBody>
          <a:bodyPr>
            <a:normAutofit fontScale="90000"/>
          </a:bodyPr>
          <a:lstStyle/>
          <a:p>
            <a:r>
              <a:rPr lang="pt-BR" dirty="0"/>
              <a:t>Bibliografia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857C-BBA4-DC92-891F-0B0E5318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079" y="939487"/>
            <a:ext cx="5203863" cy="5219891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 err="1"/>
              <a:t>Básico</a:t>
            </a:r>
            <a:endParaRPr lang="en-US" sz="1400" b="1" dirty="0"/>
          </a:p>
          <a:p>
            <a:r>
              <a:rPr lang="en-US" sz="1400" dirty="0" err="1"/>
              <a:t>Strogatz</a:t>
            </a:r>
            <a:r>
              <a:rPr lang="en-US" sz="1400" dirty="0"/>
              <a:t>, S. (2015) </a:t>
            </a:r>
            <a:r>
              <a:rPr lang="en-US" sz="1400" b="1" dirty="0"/>
              <a:t>Nonlinear Dynamics and Chaos: with Applications to Physics, Biology, Chemistry, and Engineering</a:t>
            </a:r>
            <a:r>
              <a:rPr lang="en-US" sz="1400" dirty="0"/>
              <a:t>. Westview Press</a:t>
            </a:r>
          </a:p>
          <a:p>
            <a:endParaRPr lang="en-US" sz="1400" dirty="0"/>
          </a:p>
          <a:p>
            <a:r>
              <a:rPr lang="en-US" sz="1400" dirty="0"/>
              <a:t>Monteiro LHA (2023) </a:t>
            </a:r>
            <a:r>
              <a:rPr lang="en-US" sz="1400" b="1" dirty="0" err="1"/>
              <a:t>Sistemas</a:t>
            </a:r>
            <a:r>
              <a:rPr lang="en-US" sz="1400" b="1" dirty="0"/>
              <a:t> </a:t>
            </a:r>
            <a:r>
              <a:rPr lang="en-US" sz="1400" b="1" dirty="0" err="1"/>
              <a:t>Dinâmicos</a:t>
            </a:r>
            <a:r>
              <a:rPr lang="en-US" sz="1400" b="1" dirty="0"/>
              <a:t> </a:t>
            </a:r>
            <a:r>
              <a:rPr lang="en-US" sz="1400" dirty="0"/>
              <a:t>4a ed. </a:t>
            </a:r>
            <a:r>
              <a:rPr lang="en-US" sz="1400" dirty="0" err="1"/>
              <a:t>Livraria</a:t>
            </a:r>
            <a:r>
              <a:rPr lang="en-US" sz="1400" dirty="0"/>
              <a:t> da </a:t>
            </a:r>
            <a:r>
              <a:rPr lang="en-US" sz="1400" dirty="0" err="1"/>
              <a:t>Física</a:t>
            </a:r>
            <a:endParaRPr lang="pt-BR" sz="1400" dirty="0"/>
          </a:p>
          <a:p>
            <a:endParaRPr lang="en-US" sz="1400" dirty="0"/>
          </a:p>
          <a:p>
            <a:r>
              <a:rPr lang="en-US" sz="1400" dirty="0" err="1"/>
              <a:t>Izhikevich</a:t>
            </a:r>
            <a:r>
              <a:rPr lang="en-US" sz="1400" dirty="0"/>
              <a:t> E.M. (2007) </a:t>
            </a:r>
            <a:r>
              <a:rPr lang="en-US" sz="1400" b="1" dirty="0"/>
              <a:t>Dynamical Systems in Neuroscience: The Geometry of Excitability and Bursting</a:t>
            </a:r>
            <a:r>
              <a:rPr lang="en-US" sz="1400" dirty="0"/>
              <a:t>. The MIT press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 err="1"/>
              <a:t>Ilustrações</a:t>
            </a:r>
            <a:r>
              <a:rPr lang="en-US" sz="1400" b="1" dirty="0"/>
              <a:t> de </a:t>
            </a:r>
            <a:r>
              <a:rPr lang="en-US" sz="1400" b="1" dirty="0" err="1"/>
              <a:t>conceitos</a:t>
            </a:r>
            <a:r>
              <a:rPr lang="en-US" sz="1400" b="1" dirty="0"/>
              <a:t>/</a:t>
            </a:r>
            <a:r>
              <a:rPr lang="en-US" sz="1400" b="1" dirty="0" err="1"/>
              <a:t>introdução</a:t>
            </a:r>
            <a:endParaRPr lang="en-US" sz="1400" b="1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Abraham &amp; Shaw 1992. </a:t>
            </a:r>
            <a:r>
              <a:rPr lang="en-US" sz="1400" b="1" dirty="0"/>
              <a:t>Dynamics: the geometry of behavior</a:t>
            </a:r>
            <a:r>
              <a:rPr lang="en-US" sz="1400" dirty="0"/>
              <a:t>. 2</a:t>
            </a:r>
            <a:r>
              <a:rPr lang="en-US" sz="1400" baseline="30000" dirty="0"/>
              <a:t>nd</a:t>
            </a:r>
            <a:r>
              <a:rPr lang="en-US" sz="1400" dirty="0"/>
              <a:t> ed. Addison-Wesley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 err="1"/>
              <a:t>Avançado</a:t>
            </a:r>
            <a:r>
              <a:rPr lang="en-US" sz="1400" b="1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demonstrações</a:t>
            </a:r>
            <a:r>
              <a:rPr lang="en-US" sz="1400" dirty="0"/>
              <a:t>, </a:t>
            </a:r>
            <a:r>
              <a:rPr lang="en-US" sz="1400" dirty="0" err="1"/>
              <a:t>teoremas</a:t>
            </a:r>
            <a:r>
              <a:rPr lang="en-US" sz="1400" dirty="0"/>
              <a:t>)</a:t>
            </a:r>
          </a:p>
          <a:p>
            <a:r>
              <a:rPr lang="en-US" sz="1400" dirty="0"/>
              <a:t>Y. Kuznetsov (2004) </a:t>
            </a:r>
            <a:r>
              <a:rPr lang="en-US" sz="1400" b="1" dirty="0"/>
              <a:t>Elements of Applied Bifurcation Theory</a:t>
            </a:r>
            <a:r>
              <a:rPr lang="en-US" sz="1400" dirty="0"/>
              <a:t>. Springer</a:t>
            </a:r>
          </a:p>
          <a:p>
            <a:endParaRPr 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27B2A-B8F0-8759-4214-5AFDC153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2" y="378982"/>
            <a:ext cx="997132" cy="1513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3EE121-C979-232A-78BA-DB22CF2D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8" y="2255893"/>
            <a:ext cx="1018653" cy="1432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02C20-451B-30A7-CFA6-9F24E2162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9" y="2363935"/>
            <a:ext cx="1232263" cy="156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8030D-94AF-4851-4139-7855AC7BC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82" y="4398220"/>
            <a:ext cx="1301931" cy="1986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8AC1E-2730-1E08-0A0B-E37E8D38E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409" y="381511"/>
            <a:ext cx="1099134" cy="15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1E17-424C-6ACB-B659-A8EC959B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A1048-0F32-6851-22A1-68B16101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869498"/>
            <a:ext cx="3600993" cy="46166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Ponto </a:t>
            </a:r>
            <a:r>
              <a:rPr lang="en-US" sz="2400" b="1" dirty="0" err="1"/>
              <a:t>fixo</a:t>
            </a:r>
            <a:r>
              <a:rPr lang="en-US" sz="2400" b="1" dirty="0"/>
              <a:t> e </a:t>
            </a:r>
            <a:r>
              <a:rPr lang="en-US" sz="2400" b="1" dirty="0" err="1"/>
              <a:t>estabilidade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8B6EA-2B6E-8FA6-D726-8C56EE04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B8C9D6-F237-E0E9-FFA8-8C363B9E471E}"/>
              </a:ext>
            </a:extLst>
          </p:cNvPr>
          <p:cNvGrpSpPr/>
          <p:nvPr/>
        </p:nvGrpSpPr>
        <p:grpSpPr>
          <a:xfrm>
            <a:off x="339633" y="2770939"/>
            <a:ext cx="1445624" cy="1174134"/>
            <a:chOff x="339633" y="2770939"/>
            <a:chExt cx="1445624" cy="117413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DF4B9F4-DCD0-9967-B5C6-C8244F1AFC5C}"/>
                </a:ext>
              </a:extLst>
            </p:cNvPr>
            <p:cNvGrpSpPr/>
            <p:nvPr/>
          </p:nvGrpSpPr>
          <p:grpSpPr>
            <a:xfrm>
              <a:off x="463011" y="3205240"/>
              <a:ext cx="1231215" cy="739833"/>
              <a:chOff x="683624" y="3814750"/>
              <a:chExt cx="1942013" cy="116694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FE02BDF-3471-16FB-4E31-D811F6E622C8}"/>
                  </a:ext>
                </a:extLst>
              </p:cNvPr>
              <p:cNvGrpSpPr/>
              <p:nvPr/>
            </p:nvGrpSpPr>
            <p:grpSpPr>
              <a:xfrm>
                <a:off x="766355" y="3862340"/>
                <a:ext cx="1859282" cy="1051101"/>
                <a:chOff x="1907177" y="4210683"/>
                <a:chExt cx="1859282" cy="1051101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9CE3B221-AB6B-0FFF-FF0A-25B6EEF028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31968" y="4266112"/>
                  <a:ext cx="495300" cy="381000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26C8BD54-62C4-9B1F-DF62-E3A8A88122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2162"/>
                <a:stretch/>
              </p:blipFill>
              <p:spPr>
                <a:xfrm>
                  <a:off x="1907177" y="4210683"/>
                  <a:ext cx="1445624" cy="1051101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A42133B7-ABB6-843E-C8C0-5D0E0D45F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71159" y="4798782"/>
                  <a:ext cx="495300" cy="381000"/>
                </a:xfrm>
                <a:prstGeom prst="rect">
                  <a:avLst/>
                </a:prstGeom>
              </p:spPr>
            </p:pic>
          </p:grpSp>
          <p:sp>
            <p:nvSpPr>
              <p:cNvPr id="46" name="Left Brace 45">
                <a:extLst>
                  <a:ext uri="{FF2B5EF4-FFF2-40B4-BE49-F238E27FC236}">
                    <a16:creationId xmlns:a16="http://schemas.microsoft.com/office/drawing/2014/main" id="{60BA4F0F-AD01-4AC4-11C3-55DD65CCB008}"/>
                  </a:ext>
                </a:extLst>
              </p:cNvPr>
              <p:cNvSpPr/>
              <p:nvPr/>
            </p:nvSpPr>
            <p:spPr>
              <a:xfrm>
                <a:off x="683624" y="3814750"/>
                <a:ext cx="165461" cy="1166949"/>
              </a:xfrm>
              <a:prstGeom prst="leftBrace">
                <a:avLst>
                  <a:gd name="adj1" fmla="val 85898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80E31C79-D953-D7AB-EEE7-3B23CD3CB3A8}"/>
                </a:ext>
              </a:extLst>
            </p:cNvPr>
            <p:cNvSpPr txBox="1">
              <a:spLocks/>
            </p:cNvSpPr>
            <p:nvPr/>
          </p:nvSpPr>
          <p:spPr>
            <a:xfrm>
              <a:off x="339633" y="2770939"/>
              <a:ext cx="1445624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2000" b="1" dirty="0"/>
                <a:t>Nullclines</a:t>
              </a:r>
              <a:endParaRPr lang="pt-BR" sz="2000" b="1" dirty="0"/>
            </a:p>
          </p:txBody>
        </p: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2902422-F0AB-5172-B497-0032FCDA98D0}"/>
              </a:ext>
            </a:extLst>
          </p:cNvPr>
          <p:cNvSpPr txBox="1">
            <a:spLocks/>
          </p:cNvSpPr>
          <p:nvPr/>
        </p:nvSpPr>
        <p:spPr>
          <a:xfrm>
            <a:off x="254729" y="4113055"/>
            <a:ext cx="2157546" cy="12003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Curvas no </a:t>
            </a:r>
            <a:r>
              <a:rPr lang="en-US" sz="1800" dirty="0" err="1"/>
              <a:t>espaço</a:t>
            </a:r>
            <a:r>
              <a:rPr lang="en-US" sz="1800" dirty="0"/>
              <a:t> de </a:t>
            </a:r>
            <a:r>
              <a:rPr lang="en-US" sz="1800" dirty="0" err="1"/>
              <a:t>fase</a:t>
            </a:r>
            <a:r>
              <a:rPr lang="en-US" sz="1800" dirty="0"/>
              <a:t> </a:t>
            </a:r>
            <a:r>
              <a:rPr lang="en-US" sz="1800" dirty="0" err="1"/>
              <a:t>sobre</a:t>
            </a:r>
            <a:r>
              <a:rPr lang="en-US" sz="1800" dirty="0"/>
              <a:t> a qual </a:t>
            </a:r>
            <a:r>
              <a:rPr lang="en-US" sz="1800" dirty="0" err="1"/>
              <a:t>uma</a:t>
            </a:r>
            <a:r>
              <a:rPr lang="en-US" sz="1800" dirty="0"/>
              <a:t> das “</a:t>
            </a:r>
            <a:r>
              <a:rPr lang="en-US" sz="1800" dirty="0" err="1"/>
              <a:t>velocidades</a:t>
            </a:r>
            <a:r>
              <a:rPr lang="en-US" sz="1800" dirty="0"/>
              <a:t>” é </a:t>
            </a:r>
            <a:r>
              <a:rPr lang="en-US" sz="1800" dirty="0" err="1"/>
              <a:t>nula</a:t>
            </a:r>
            <a:endParaRPr lang="pt-BR" sz="18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ABF705-28A5-C8C1-1104-2AA4C31547D5}"/>
              </a:ext>
            </a:extLst>
          </p:cNvPr>
          <p:cNvGrpSpPr/>
          <p:nvPr/>
        </p:nvGrpSpPr>
        <p:grpSpPr>
          <a:xfrm>
            <a:off x="567911" y="1400998"/>
            <a:ext cx="2063930" cy="1166949"/>
            <a:chOff x="609601" y="1641962"/>
            <a:chExt cx="2063930" cy="116694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B4BF19-9B06-03BD-012F-FEAE4C7F6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457" y="1755569"/>
              <a:ext cx="1955074" cy="964327"/>
            </a:xfrm>
            <a:prstGeom prst="rect">
              <a:avLst/>
            </a:prstGeom>
          </p:spPr>
        </p:pic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1FF4497E-6222-E0EA-C4CA-A3B4432CDB43}"/>
                </a:ext>
              </a:extLst>
            </p:cNvPr>
            <p:cNvSpPr/>
            <p:nvPr/>
          </p:nvSpPr>
          <p:spPr>
            <a:xfrm>
              <a:off x="609601" y="1641962"/>
              <a:ext cx="165461" cy="1166949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72F86B9-BF19-D0FC-223E-F4A30BBC2AE7}"/>
              </a:ext>
            </a:extLst>
          </p:cNvPr>
          <p:cNvSpPr txBox="1">
            <a:spLocks/>
          </p:cNvSpPr>
          <p:nvPr/>
        </p:nvSpPr>
        <p:spPr>
          <a:xfrm>
            <a:off x="300444" y="5476443"/>
            <a:ext cx="2312127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>
                <a:solidFill>
                  <a:srgbClr val="FF0000"/>
                </a:solidFill>
              </a:rPr>
              <a:t>PF: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intersecção</a:t>
            </a:r>
            <a:r>
              <a:rPr lang="en-US" sz="2000" dirty="0">
                <a:solidFill>
                  <a:srgbClr val="FF0000"/>
                </a:solidFill>
              </a:rPr>
              <a:t> das nullclines</a:t>
            </a:r>
            <a:endParaRPr lang="pt-BR" sz="2000" b="1" dirty="0">
              <a:solidFill>
                <a:srgbClr val="FF0000"/>
              </a:solidFill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152D171-CF45-A85D-272D-D1930A60B839}"/>
              </a:ext>
            </a:extLst>
          </p:cNvPr>
          <p:cNvSpPr txBox="1">
            <a:spLocks/>
          </p:cNvSpPr>
          <p:nvPr/>
        </p:nvSpPr>
        <p:spPr>
          <a:xfrm>
            <a:off x="4010294" y="1026435"/>
            <a:ext cx="144562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err="1"/>
              <a:t>Exemplo</a:t>
            </a:r>
            <a:endParaRPr lang="pt-BR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2EE9F9-AA9C-AD32-9784-9C4C95D5807A}"/>
              </a:ext>
            </a:extLst>
          </p:cNvPr>
          <p:cNvGrpSpPr/>
          <p:nvPr/>
        </p:nvGrpSpPr>
        <p:grpSpPr>
          <a:xfrm>
            <a:off x="5819092" y="938259"/>
            <a:ext cx="1381125" cy="726893"/>
            <a:chOff x="3881437" y="3262312"/>
            <a:chExt cx="1381125" cy="7268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ADC03EA-E9A8-77AF-8DC5-C8B18E288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1437" y="3262312"/>
              <a:ext cx="1381125" cy="33337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1E9A3B8-9325-9DCF-E391-D7F8EB606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5247" y="3617730"/>
              <a:ext cx="885825" cy="371475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68125A90-60ED-69B8-248D-1F913202C58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3416" y="1861318"/>
            <a:ext cx="3494996" cy="19985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6F3576-3B69-F695-08D0-3F4ED6C28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505" y="4415684"/>
            <a:ext cx="2877499" cy="222758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C61A088-1E23-9BB7-2350-09A88C4330C3}"/>
              </a:ext>
            </a:extLst>
          </p:cNvPr>
          <p:cNvSpPr txBox="1"/>
          <p:nvPr/>
        </p:nvSpPr>
        <p:spPr>
          <a:xfrm>
            <a:off x="4976949" y="2649974"/>
            <a:ext cx="44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PF</a:t>
            </a:r>
            <a:endParaRPr lang="pt-B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A7CC79-19F3-4CBA-6A7D-E979D79F9E3F}"/>
              </a:ext>
            </a:extLst>
          </p:cNvPr>
          <p:cNvSpPr txBox="1"/>
          <p:nvPr/>
        </p:nvSpPr>
        <p:spPr>
          <a:xfrm>
            <a:off x="6152606" y="3125354"/>
            <a:ext cx="1065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Nc y</a:t>
            </a:r>
            <a:br>
              <a:rPr lang="en-US" sz="1800" b="1" dirty="0">
                <a:solidFill>
                  <a:srgbClr val="FF0000"/>
                </a:solidFill>
              </a:rPr>
            </a:br>
            <a:r>
              <a:rPr lang="en-US" sz="1800" b="1" dirty="0">
                <a:solidFill>
                  <a:srgbClr val="FF0000"/>
                </a:solidFill>
              </a:rPr>
              <a:t>v </a:t>
            </a:r>
            <a:r>
              <a:rPr lang="en-US" sz="1800" b="1" dirty="0" err="1">
                <a:solidFill>
                  <a:srgbClr val="FF0000"/>
                </a:solidFill>
              </a:rPr>
              <a:t>horiz</a:t>
            </a:r>
            <a:r>
              <a:rPr lang="en-US" sz="1800" b="1" dirty="0">
                <a:solidFill>
                  <a:srgbClr val="FF0000"/>
                </a:solidFill>
              </a:rPr>
              <a:t>.</a:t>
            </a:r>
            <a:endParaRPr lang="pt-BR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429357-7BFD-EB97-784E-ED32A33DDF2F}"/>
              </a:ext>
            </a:extLst>
          </p:cNvPr>
          <p:cNvSpPr txBox="1"/>
          <p:nvPr/>
        </p:nvSpPr>
        <p:spPr>
          <a:xfrm>
            <a:off x="4134399" y="3538593"/>
            <a:ext cx="1160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Nc x: </a:t>
            </a:r>
            <a:br>
              <a:rPr lang="en-US" sz="1800" b="1" dirty="0">
                <a:solidFill>
                  <a:srgbClr val="FF0000"/>
                </a:solidFill>
              </a:rPr>
            </a:br>
            <a:r>
              <a:rPr lang="en-US" sz="1800" b="1" dirty="0">
                <a:solidFill>
                  <a:srgbClr val="FF0000"/>
                </a:solidFill>
              </a:rPr>
              <a:t>v vertical</a:t>
            </a:r>
            <a:endParaRPr lang="pt-B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B83EF0-A28E-BAE6-AAC2-8DD5D7ED193B}"/>
              </a:ext>
            </a:extLst>
          </p:cNvPr>
          <p:cNvGrpSpPr/>
          <p:nvPr/>
        </p:nvGrpSpPr>
        <p:grpSpPr>
          <a:xfrm>
            <a:off x="2593892" y="4349834"/>
            <a:ext cx="3342888" cy="2293431"/>
            <a:chOff x="2543460" y="4328160"/>
            <a:chExt cx="3342888" cy="229343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65697E9-A152-90B6-4E1A-917EBCA1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43460" y="4579886"/>
              <a:ext cx="3181878" cy="20417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9202012-7780-FFAC-0808-32853CBD1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064" t="23810" r="48064" b="5658"/>
            <a:stretch/>
          </p:blipFill>
          <p:spPr>
            <a:xfrm>
              <a:off x="5730239" y="5468983"/>
              <a:ext cx="156109" cy="1915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32A6F4-E3FB-DB5C-0F4F-7D4335DBA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443" b="-2076"/>
            <a:stretch/>
          </p:blipFill>
          <p:spPr>
            <a:xfrm>
              <a:off x="4090258" y="4328160"/>
              <a:ext cx="122913" cy="29966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F3B957-8E66-B62F-49CB-5A150C032DEB}"/>
                  </a:ext>
                </a:extLst>
              </p:cNvPr>
              <p:cNvSpPr txBox="1"/>
              <p:nvPr/>
            </p:nvSpPr>
            <p:spPr>
              <a:xfrm>
                <a:off x="7037291" y="1257164"/>
                <a:ext cx="1672702" cy="6143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F3B957-8E66-B62F-49CB-5A150C03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291" y="1257164"/>
                <a:ext cx="1672702" cy="614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2070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  <p:bldP spid="53" grpId="0"/>
      <p:bldP spid="64" grpId="0"/>
      <p:bldP spid="65" grpId="0"/>
      <p:bldP spid="66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73A39-F3E9-5545-2812-DD230BA8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BA13-731D-E6AA-33B1-93A63A49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CC05A-FDDD-BFED-1E01-D17B5F1BD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869498"/>
            <a:ext cx="3600993" cy="46166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Ponto </a:t>
            </a:r>
            <a:r>
              <a:rPr lang="en-US" sz="2400" b="1" dirty="0" err="1"/>
              <a:t>fixo</a:t>
            </a:r>
            <a:r>
              <a:rPr lang="en-US" sz="2400" b="1" dirty="0"/>
              <a:t> e </a:t>
            </a:r>
            <a:r>
              <a:rPr lang="en-US" sz="2400" b="1" dirty="0" err="1"/>
              <a:t>estabilidade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CA7A-C2DF-1D24-AD1E-EF9B7132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10D98F-E1B8-7D4A-7634-E072B77B8504}"/>
              </a:ext>
            </a:extLst>
          </p:cNvPr>
          <p:cNvGrpSpPr/>
          <p:nvPr/>
        </p:nvGrpSpPr>
        <p:grpSpPr>
          <a:xfrm>
            <a:off x="567912" y="1400998"/>
            <a:ext cx="1234762" cy="882125"/>
            <a:chOff x="567912" y="1400998"/>
            <a:chExt cx="1234762" cy="882125"/>
          </a:xfrm>
        </p:grpSpPr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5C9C13AC-FED1-1A1B-7004-7CF102B3BEC2}"/>
                </a:ext>
              </a:extLst>
            </p:cNvPr>
            <p:cNvSpPr/>
            <p:nvPr/>
          </p:nvSpPr>
          <p:spPr>
            <a:xfrm>
              <a:off x="567912" y="1400998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5804D2-17AD-BF8C-69FF-9DBE18540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641" y="1509855"/>
              <a:ext cx="1152033" cy="6912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D7D7D5A-0E1C-D402-CC96-A83B718F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2" y="2548892"/>
            <a:ext cx="1998617" cy="271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3C3BBF-63FB-A4E2-2C71-020738C9A006}"/>
              </a:ext>
            </a:extLst>
          </p:cNvPr>
          <p:cNvGrpSpPr/>
          <p:nvPr/>
        </p:nvGrpSpPr>
        <p:grpSpPr>
          <a:xfrm>
            <a:off x="432929" y="2911935"/>
            <a:ext cx="1543917" cy="882125"/>
            <a:chOff x="432929" y="2911935"/>
            <a:chExt cx="1543917" cy="8821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2BEA02-2F20-0A59-9614-17F27E8A7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868" y="2988333"/>
              <a:ext cx="1403289" cy="3470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A121DA-45A1-1583-2E7A-24C7F723C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286" y="3428472"/>
              <a:ext cx="1432560" cy="326305"/>
            </a:xfrm>
            <a:prstGeom prst="rect">
              <a:avLst/>
            </a:prstGeom>
          </p:spPr>
        </p:pic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6FBFC7F1-2EA8-6091-2B00-3E7510B44B3D}"/>
                </a:ext>
              </a:extLst>
            </p:cNvPr>
            <p:cNvSpPr/>
            <p:nvPr/>
          </p:nvSpPr>
          <p:spPr>
            <a:xfrm>
              <a:off x="432929" y="2911935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B97507-D629-4544-1677-1B23461A6DAA}"/>
              </a:ext>
            </a:extLst>
          </p:cNvPr>
          <p:cNvGrpSpPr/>
          <p:nvPr/>
        </p:nvGrpSpPr>
        <p:grpSpPr>
          <a:xfrm>
            <a:off x="339634" y="3982943"/>
            <a:ext cx="1570944" cy="1102726"/>
            <a:chOff x="296091" y="4000360"/>
            <a:chExt cx="1570944" cy="110272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6A21BF3-D5A2-EFEA-964A-C39616602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60" y="4376192"/>
              <a:ext cx="1400175" cy="352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B22214E-8DCA-DE79-C9EB-9650813C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911" y="4750661"/>
              <a:ext cx="1362075" cy="3524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1D841B-6BAA-CE11-801F-FC2EBEFA9AE2}"/>
                </a:ext>
              </a:extLst>
            </p:cNvPr>
            <p:cNvSpPr txBox="1"/>
            <p:nvPr/>
          </p:nvSpPr>
          <p:spPr>
            <a:xfrm>
              <a:off x="296091" y="4000360"/>
              <a:ext cx="1449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Perturbações</a:t>
              </a:r>
              <a:endParaRPr lang="pt-BR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839C37-FA30-814E-C244-1173FCBF0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753" y="1621563"/>
            <a:ext cx="1028700" cy="619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99E4A8-FBDD-4971-A7FC-D0AA508DFD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0383" y="1795190"/>
            <a:ext cx="2037261" cy="2696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9BDFB9-8F79-62FD-C4BF-C010BDD87B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3705" y="2280420"/>
            <a:ext cx="2514600" cy="485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9C7A38-C0F3-C692-95AA-CD511CA7CF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3194" y="2394585"/>
            <a:ext cx="1229950" cy="20409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0628253-1486-82A1-14B8-94B2FEA6F439}"/>
              </a:ext>
            </a:extLst>
          </p:cNvPr>
          <p:cNvGrpSpPr/>
          <p:nvPr/>
        </p:nvGrpSpPr>
        <p:grpSpPr>
          <a:xfrm>
            <a:off x="3516358" y="2892742"/>
            <a:ext cx="5124450" cy="968589"/>
            <a:chOff x="3516358" y="2892742"/>
            <a:chExt cx="5124450" cy="96858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D6A1C6C-26E7-86D7-A5A3-68B42FD9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16358" y="2892742"/>
              <a:ext cx="5124450" cy="828675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B21893-EF34-A1C9-CE3A-DE1DF2B41A9C}"/>
                </a:ext>
              </a:extLst>
            </p:cNvPr>
            <p:cNvGrpSpPr/>
            <p:nvPr/>
          </p:nvGrpSpPr>
          <p:grpSpPr>
            <a:xfrm>
              <a:off x="5661967" y="2969623"/>
              <a:ext cx="526811" cy="881022"/>
              <a:chOff x="5661967" y="2969623"/>
              <a:chExt cx="526811" cy="88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8ACED30-327E-45CB-62DB-E8DBB9219404}"/>
                      </a:ext>
                    </a:extLst>
                  </p:cNvPr>
                  <p:cNvSpPr txBox="1"/>
                  <p:nvPr/>
                </p:nvSpPr>
                <p:spPr>
                  <a:xfrm>
                    <a:off x="5661967" y="3665979"/>
                    <a:ext cx="52681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pt-BR" sz="1200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8ACED30-327E-45CB-62DB-E8DBB92194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1967" y="3665979"/>
                    <a:ext cx="526811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935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0554ACB-EE4D-3AE3-310E-D2DBC74BE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119" y="2969623"/>
                <a:ext cx="0" cy="714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B8DD4A-1DFA-3CA6-6774-221F8521CCDC}"/>
                </a:ext>
              </a:extLst>
            </p:cNvPr>
            <p:cNvGrpSpPr/>
            <p:nvPr/>
          </p:nvGrpSpPr>
          <p:grpSpPr>
            <a:xfrm>
              <a:off x="6516383" y="2980309"/>
              <a:ext cx="526811" cy="881022"/>
              <a:chOff x="5661967" y="2969623"/>
              <a:chExt cx="526811" cy="88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3C46CC3-A6EA-3C01-83A1-297588B2E581}"/>
                      </a:ext>
                    </a:extLst>
                  </p:cNvPr>
                  <p:cNvSpPr txBox="1"/>
                  <p:nvPr/>
                </p:nvSpPr>
                <p:spPr>
                  <a:xfrm>
                    <a:off x="5661967" y="3665979"/>
                    <a:ext cx="52681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pt-BR" sz="1200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3C46CC3-A6EA-3C01-83A1-297588B2E5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1967" y="3665979"/>
                    <a:ext cx="526811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2333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4CF7DF1-47A6-D67C-34A5-2241BF5BBF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119" y="2969623"/>
                <a:ext cx="0" cy="714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80802-3115-2A62-EF22-6AAC85273E7D}"/>
              </a:ext>
            </a:extLst>
          </p:cNvPr>
          <p:cNvGrpSpPr/>
          <p:nvPr/>
        </p:nvGrpSpPr>
        <p:grpSpPr>
          <a:xfrm>
            <a:off x="3592694" y="3987573"/>
            <a:ext cx="3648075" cy="1025666"/>
            <a:chOff x="3592694" y="3987573"/>
            <a:chExt cx="3648075" cy="102566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BEE2A95-A4EA-0CAC-BA78-0E7CA78F0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92694" y="3987573"/>
              <a:ext cx="3648075" cy="885825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02CE073-3DD2-4C67-D1E9-920D119007CD}"/>
                </a:ext>
              </a:extLst>
            </p:cNvPr>
            <p:cNvGrpSpPr/>
            <p:nvPr/>
          </p:nvGrpSpPr>
          <p:grpSpPr>
            <a:xfrm>
              <a:off x="4229407" y="4106091"/>
              <a:ext cx="526811" cy="881022"/>
              <a:chOff x="5814367" y="3122023"/>
              <a:chExt cx="526811" cy="88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115A9FE-F6F2-01CA-8942-1F95EC16EE2F}"/>
                      </a:ext>
                    </a:extLst>
                  </p:cNvPr>
                  <p:cNvSpPr txBox="1"/>
                  <p:nvPr/>
                </p:nvSpPr>
                <p:spPr>
                  <a:xfrm>
                    <a:off x="5814367" y="3818379"/>
                    <a:ext cx="52681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pt-BR" sz="12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115A9FE-F6F2-01CA-8942-1F95EC16EE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367" y="3818379"/>
                    <a:ext cx="526811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333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ED69D14-1055-2FBF-86CC-3C2349D6A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519" y="3122023"/>
                <a:ext cx="0" cy="714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1AA3E6D-C2B6-758C-B2E0-81E24FDF91C2}"/>
                </a:ext>
              </a:extLst>
            </p:cNvPr>
            <p:cNvGrpSpPr/>
            <p:nvPr/>
          </p:nvGrpSpPr>
          <p:grpSpPr>
            <a:xfrm>
              <a:off x="5074138" y="4132217"/>
              <a:ext cx="526811" cy="881022"/>
              <a:chOff x="5814367" y="3122023"/>
              <a:chExt cx="526811" cy="88102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0ECE2FC-ABB5-BA23-299A-0D30B90DAD92}"/>
                      </a:ext>
                    </a:extLst>
                  </p:cNvPr>
                  <p:cNvSpPr txBox="1"/>
                  <p:nvPr/>
                </p:nvSpPr>
                <p:spPr>
                  <a:xfrm>
                    <a:off x="5814367" y="3818379"/>
                    <a:ext cx="52681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pt-BR" sz="12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0ECE2FC-ABB5-BA23-299A-0D30B90DAD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367" y="3818379"/>
                    <a:ext cx="526811" cy="18466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333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1493D6D-5B46-31E9-ACE6-FF6ACD36A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519" y="3122023"/>
                <a:ext cx="0" cy="714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9330588D-7A5A-A9EF-B4BC-3CF59FFB87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87552" y="4747017"/>
            <a:ext cx="1316219" cy="221631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3904BF1B-E483-5A96-4849-C73221B36A36}"/>
              </a:ext>
            </a:extLst>
          </p:cNvPr>
          <p:cNvGrpSpPr/>
          <p:nvPr/>
        </p:nvGrpSpPr>
        <p:grpSpPr>
          <a:xfrm>
            <a:off x="3134814" y="5396865"/>
            <a:ext cx="3867150" cy="962517"/>
            <a:chOff x="3134814" y="5396865"/>
            <a:chExt cx="3867150" cy="962517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04B21FB-3904-9BAB-49BE-5749DFA9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34814" y="5396865"/>
              <a:ext cx="3867150" cy="819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A22BF61-5DE0-C1A5-D174-BCDDE38AD3DC}"/>
                    </a:ext>
                  </a:extLst>
                </p:cNvPr>
                <p:cNvSpPr txBox="1"/>
                <p:nvPr/>
              </p:nvSpPr>
              <p:spPr>
                <a:xfrm>
                  <a:off x="3989921" y="6165339"/>
                  <a:ext cx="5268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A22BF61-5DE0-C1A5-D174-BCDDE38AD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9921" y="6165339"/>
                  <a:ext cx="526811" cy="184666"/>
                </a:xfrm>
                <a:prstGeom prst="rect">
                  <a:avLst/>
                </a:prstGeom>
                <a:blipFill>
                  <a:blip r:embed="rId20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7D0E1E7-9197-3D02-9FF2-3F7E88D1945C}"/>
                </a:ext>
              </a:extLst>
            </p:cNvPr>
            <p:cNvCxnSpPr>
              <a:cxnSpLocks/>
            </p:cNvCxnSpPr>
            <p:nvPr/>
          </p:nvCxnSpPr>
          <p:spPr>
            <a:xfrm>
              <a:off x="4241073" y="5468983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0B50601-F003-7403-D1E8-2931A9F559D8}"/>
                    </a:ext>
                  </a:extLst>
                </p:cNvPr>
                <p:cNvSpPr txBox="1"/>
                <p:nvPr/>
              </p:nvSpPr>
              <p:spPr>
                <a:xfrm>
                  <a:off x="4845028" y="6174716"/>
                  <a:ext cx="5268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0B50601-F003-7403-D1E8-2931A9F55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5028" y="6174716"/>
                  <a:ext cx="526811" cy="184666"/>
                </a:xfrm>
                <a:prstGeom prst="rect">
                  <a:avLst/>
                </a:prstGeom>
                <a:blipFill>
                  <a:blip r:embed="rId21"/>
                  <a:stretch>
                    <a:fillRect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4A9B0EB-99D8-7D48-DB10-329FC68320D8}"/>
                </a:ext>
              </a:extLst>
            </p:cNvPr>
            <p:cNvCxnSpPr>
              <a:cxnSpLocks/>
            </p:cNvCxnSpPr>
            <p:nvPr/>
          </p:nvCxnSpPr>
          <p:spPr>
            <a:xfrm>
              <a:off x="5096180" y="5478360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22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433F3-7AD3-B005-47A8-6F86E465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B3D2-3DF3-2CC1-3703-A756D2BD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EE947-3E02-A4B4-0B03-3A812A633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869498"/>
            <a:ext cx="3600993" cy="46166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Ponto </a:t>
            </a:r>
            <a:r>
              <a:rPr lang="en-US" sz="2400" b="1" dirty="0" err="1"/>
              <a:t>fixo</a:t>
            </a:r>
            <a:r>
              <a:rPr lang="en-US" sz="2400" b="1" dirty="0"/>
              <a:t> e </a:t>
            </a:r>
            <a:r>
              <a:rPr lang="en-US" sz="2400" b="1" dirty="0" err="1"/>
              <a:t>estabilidade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4A3A2-2CFA-44A4-F53D-1125A69D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86527D-45AD-6B50-F8DE-EDA33CB9F0C6}"/>
              </a:ext>
            </a:extLst>
          </p:cNvPr>
          <p:cNvGrpSpPr/>
          <p:nvPr/>
        </p:nvGrpSpPr>
        <p:grpSpPr>
          <a:xfrm>
            <a:off x="567912" y="1400998"/>
            <a:ext cx="1234762" cy="882125"/>
            <a:chOff x="567912" y="1400998"/>
            <a:chExt cx="1234762" cy="882125"/>
          </a:xfrm>
        </p:grpSpPr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05BAEB39-7608-22C3-E80A-15E8455FF742}"/>
                </a:ext>
              </a:extLst>
            </p:cNvPr>
            <p:cNvSpPr/>
            <p:nvPr/>
          </p:nvSpPr>
          <p:spPr>
            <a:xfrm>
              <a:off x="567912" y="1400998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5CC5CB-9C30-239F-EE1F-541BAF82D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641" y="1509855"/>
              <a:ext cx="1152033" cy="6912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0C1FCCC-B711-6431-00EA-75EF9D53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3" y="2548890"/>
            <a:ext cx="2137954" cy="29033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13D62-4D40-2B46-1A09-1DF298691697}"/>
              </a:ext>
            </a:extLst>
          </p:cNvPr>
          <p:cNvGrpSpPr/>
          <p:nvPr/>
        </p:nvGrpSpPr>
        <p:grpSpPr>
          <a:xfrm>
            <a:off x="432929" y="2911935"/>
            <a:ext cx="1543917" cy="882125"/>
            <a:chOff x="432929" y="2911935"/>
            <a:chExt cx="1543917" cy="8821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94CFD8-699D-898C-B755-D9B2D0C31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868" y="2988333"/>
              <a:ext cx="1403289" cy="3470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3F5A16-2DEB-AAE4-D217-A180CEC1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286" y="3428472"/>
              <a:ext cx="1432560" cy="326305"/>
            </a:xfrm>
            <a:prstGeom prst="rect">
              <a:avLst/>
            </a:prstGeom>
          </p:spPr>
        </p:pic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4C6FAC42-AF31-A554-17F7-C1A2CACB97D0}"/>
                </a:ext>
              </a:extLst>
            </p:cNvPr>
            <p:cNvSpPr/>
            <p:nvPr/>
          </p:nvSpPr>
          <p:spPr>
            <a:xfrm>
              <a:off x="432929" y="2911935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CC8845-BE6C-07DC-EB62-A0C4AF5A2400}"/>
              </a:ext>
            </a:extLst>
          </p:cNvPr>
          <p:cNvGrpSpPr/>
          <p:nvPr/>
        </p:nvGrpSpPr>
        <p:grpSpPr>
          <a:xfrm>
            <a:off x="339634" y="3982943"/>
            <a:ext cx="1570944" cy="1102726"/>
            <a:chOff x="296091" y="4000360"/>
            <a:chExt cx="1570944" cy="110272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1BBB44-7F9B-EDE0-5152-F72E019E3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60" y="4376192"/>
              <a:ext cx="1400175" cy="352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34DEDF-E523-5380-9A5D-EC9A283C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911" y="4750661"/>
              <a:ext cx="1362075" cy="3524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48F79D-0037-6488-9D24-5E405310424A}"/>
                </a:ext>
              </a:extLst>
            </p:cNvPr>
            <p:cNvSpPr txBox="1"/>
            <p:nvPr/>
          </p:nvSpPr>
          <p:spPr>
            <a:xfrm>
              <a:off x="296091" y="4000360"/>
              <a:ext cx="1449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Perturbações</a:t>
              </a:r>
              <a:endParaRPr lang="pt-BR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DF0E16-8B7F-60FA-0E22-5676A1B8BB2D}"/>
              </a:ext>
            </a:extLst>
          </p:cNvPr>
          <p:cNvGrpSpPr/>
          <p:nvPr/>
        </p:nvGrpSpPr>
        <p:grpSpPr>
          <a:xfrm>
            <a:off x="4036149" y="1986034"/>
            <a:ext cx="4785633" cy="1561691"/>
            <a:chOff x="3452676" y="2968262"/>
            <a:chExt cx="4785633" cy="15616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135695-86DA-E66A-A473-34C83AF17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2676" y="2968262"/>
              <a:ext cx="2343150" cy="12001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2BF297-E813-573A-1E64-E31B3D57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7056" y="4278842"/>
              <a:ext cx="4581253" cy="25111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B370045-2061-A0A6-BBD4-23E72F1AAEF6}"/>
              </a:ext>
            </a:extLst>
          </p:cNvPr>
          <p:cNvSpPr txBox="1"/>
          <p:nvPr/>
        </p:nvSpPr>
        <p:spPr>
          <a:xfrm>
            <a:off x="5616053" y="3811853"/>
            <a:ext cx="2690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Prevê</a:t>
            </a:r>
            <a:r>
              <a:rPr lang="en-US" dirty="0"/>
              <a:t> </a:t>
            </a:r>
            <a:r>
              <a:rPr lang="en-US" dirty="0" err="1"/>
              <a:t>corretamente</a:t>
            </a:r>
            <a:r>
              <a:rPr lang="en-US" dirty="0"/>
              <a:t> </a:t>
            </a:r>
            <a:r>
              <a:rPr lang="en-US" i="1" dirty="0" err="1"/>
              <a:t>selas</a:t>
            </a:r>
            <a:r>
              <a:rPr lang="en-US" dirty="0"/>
              <a:t>, </a:t>
            </a:r>
            <a:r>
              <a:rPr lang="en-US" i="1" dirty="0" err="1"/>
              <a:t>nós</a:t>
            </a:r>
            <a:r>
              <a:rPr lang="en-US" dirty="0"/>
              <a:t> e </a:t>
            </a:r>
            <a:r>
              <a:rPr lang="en-US" i="1" dirty="0" err="1"/>
              <a:t>espirais</a:t>
            </a:r>
            <a:r>
              <a:rPr lang="en-US" dirty="0"/>
              <a:t>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Outros </a:t>
            </a:r>
            <a:r>
              <a:rPr lang="en-US" dirty="0" err="1"/>
              <a:t>tipos</a:t>
            </a:r>
            <a:r>
              <a:rPr lang="en-US" dirty="0"/>
              <a:t> de PF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delicados</a:t>
            </a:r>
            <a:endParaRPr lang="pt-BR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CB8DB2-4376-FEBA-94DD-0BF8D5F7EBEA}"/>
              </a:ext>
            </a:extLst>
          </p:cNvPr>
          <p:cNvGrpSpPr/>
          <p:nvPr/>
        </p:nvGrpSpPr>
        <p:grpSpPr>
          <a:xfrm>
            <a:off x="3824727" y="852353"/>
            <a:ext cx="4752975" cy="1198056"/>
            <a:chOff x="3005409" y="1477600"/>
            <a:chExt cx="4752975" cy="11980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11889E-C545-809A-E1E3-FFFFC5F37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05409" y="1477600"/>
              <a:ext cx="4752975" cy="11334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C069B6-8E79-9FF5-BB6C-839727D00907}"/>
                    </a:ext>
                  </a:extLst>
                </p:cNvPr>
                <p:cNvSpPr txBox="1"/>
                <p:nvPr/>
              </p:nvSpPr>
              <p:spPr>
                <a:xfrm>
                  <a:off x="4757942" y="2490990"/>
                  <a:ext cx="5268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C069B6-8E79-9FF5-BB6C-839727D00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942" y="2490990"/>
                  <a:ext cx="526811" cy="184666"/>
                </a:xfrm>
                <a:prstGeom prst="rect">
                  <a:avLst/>
                </a:prstGeom>
                <a:blipFill>
                  <a:blip r:embed="rId11"/>
                  <a:stretch>
                    <a:fillRect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8F05DB-BDFE-A46F-7633-D6AA809343F5}"/>
                </a:ext>
              </a:extLst>
            </p:cNvPr>
            <p:cNvCxnSpPr>
              <a:cxnSpLocks/>
            </p:cNvCxnSpPr>
            <p:nvPr/>
          </p:nvCxnSpPr>
          <p:spPr>
            <a:xfrm>
              <a:off x="5009094" y="1794634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1BED1F-542C-EE8A-8D7B-854E00B3AD33}"/>
              </a:ext>
            </a:extLst>
          </p:cNvPr>
          <p:cNvGrpSpPr/>
          <p:nvPr/>
        </p:nvGrpSpPr>
        <p:grpSpPr>
          <a:xfrm>
            <a:off x="2750887" y="3925217"/>
            <a:ext cx="2486025" cy="1230777"/>
            <a:chOff x="2658426" y="4754137"/>
            <a:chExt cx="2486025" cy="123077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CB7354-0C5D-4295-0B65-E2690F16B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58426" y="4754137"/>
              <a:ext cx="2486025" cy="1066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2635B18-7C51-6718-91D4-06B84B81897C}"/>
                    </a:ext>
                  </a:extLst>
                </p:cNvPr>
                <p:cNvSpPr txBox="1"/>
                <p:nvPr/>
              </p:nvSpPr>
              <p:spPr>
                <a:xfrm>
                  <a:off x="4374765" y="5800248"/>
                  <a:ext cx="5268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2635B18-7C51-6718-91D4-06B84B818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765" y="5800248"/>
                  <a:ext cx="526811" cy="184666"/>
                </a:xfrm>
                <a:prstGeom prst="rect">
                  <a:avLst/>
                </a:prstGeom>
                <a:blipFill>
                  <a:blip r:embed="rId13"/>
                  <a:stretch>
                    <a:fillRect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0805E87-EC42-89FD-BA0A-ADF52133A08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917" y="5103892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579095-046A-09BF-F0D5-B474935B7B8A}"/>
                  </a:ext>
                </a:extLst>
              </p:cNvPr>
              <p:cNvSpPr txBox="1"/>
              <p:nvPr/>
            </p:nvSpPr>
            <p:spPr>
              <a:xfrm>
                <a:off x="759739" y="5468552"/>
                <a:ext cx="5065810" cy="8622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Sistema linear com </a:t>
                </a:r>
                <a:r>
                  <a:rPr lang="en-US" sz="2000" dirty="0" err="1"/>
                  <a:t>solução</a:t>
                </a:r>
                <a:r>
                  <a:rPr lang="en-US" sz="2000" dirty="0"/>
                  <a:t>:</a:t>
                </a:r>
                <a:br>
                  <a:rPr lang="en-US" sz="2000" dirty="0"/>
                </a:b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    →     </m:t>
                    </m:r>
                    <m:acc>
                      <m:accPr>
                        <m:chr m:val="⃗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pt-BR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579095-046A-09BF-F0D5-B474935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9" y="5468552"/>
                <a:ext cx="5065810" cy="862287"/>
              </a:xfrm>
              <a:prstGeom prst="rect">
                <a:avLst/>
              </a:prstGeom>
              <a:blipFill>
                <a:blip r:embed="rId14"/>
                <a:stretch>
                  <a:fillRect l="-1200" t="-277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754051-08FD-613F-B54B-025944BC5E08}"/>
                  </a:ext>
                </a:extLst>
              </p:cNvPr>
              <p:cNvSpPr txBox="1"/>
              <p:nvPr/>
            </p:nvSpPr>
            <p:spPr>
              <a:xfrm>
                <a:off x="6409507" y="5747848"/>
                <a:ext cx="1532214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754051-08FD-613F-B54B-025944BC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07" y="5747848"/>
                <a:ext cx="1532214" cy="461665"/>
              </a:xfrm>
              <a:prstGeom prst="rect">
                <a:avLst/>
              </a:prstGeom>
              <a:blipFill>
                <a:blip r:embed="rId15"/>
                <a:stretch>
                  <a:fillRect t="-17949" r="-1929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9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2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2234-9E1C-C339-0E53-BB56AA4DD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B04E-5AD7-7CAE-77B0-0C90F3BD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189FE-6F5D-F807-D484-B81591849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869498"/>
            <a:ext cx="3600993" cy="46166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Ponto </a:t>
            </a:r>
            <a:r>
              <a:rPr lang="en-US" sz="2400" b="1" dirty="0" err="1"/>
              <a:t>fixo</a:t>
            </a:r>
            <a:r>
              <a:rPr lang="en-US" sz="2400" b="1" dirty="0"/>
              <a:t> e </a:t>
            </a:r>
            <a:r>
              <a:rPr lang="en-US" sz="2400" b="1" dirty="0" err="1"/>
              <a:t>estabilidade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1F77A-710E-C426-73B4-6DECA42D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4EF36D-9330-D5EA-0275-0C43794CE267}"/>
              </a:ext>
            </a:extLst>
          </p:cNvPr>
          <p:cNvGrpSpPr/>
          <p:nvPr/>
        </p:nvGrpSpPr>
        <p:grpSpPr>
          <a:xfrm>
            <a:off x="358906" y="1409708"/>
            <a:ext cx="940137" cy="671642"/>
            <a:chOff x="567912" y="1400998"/>
            <a:chExt cx="1234762" cy="882125"/>
          </a:xfrm>
        </p:grpSpPr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1A32D9F7-05C9-800A-68DE-4E64F21D874E}"/>
                </a:ext>
              </a:extLst>
            </p:cNvPr>
            <p:cNvSpPr/>
            <p:nvPr/>
          </p:nvSpPr>
          <p:spPr>
            <a:xfrm>
              <a:off x="567912" y="1400998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76D64D-1E81-FB9B-73B0-7B964CD6D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641" y="1509855"/>
              <a:ext cx="1152033" cy="6912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7BEBDF1-7692-856F-C2A7-A800CCFB5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52" y="2156371"/>
            <a:ext cx="1559028" cy="21171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D782FAE-3E03-AA41-2E9B-C5B02830E31B}"/>
              </a:ext>
            </a:extLst>
          </p:cNvPr>
          <p:cNvGrpSpPr/>
          <p:nvPr/>
        </p:nvGrpSpPr>
        <p:grpSpPr>
          <a:xfrm>
            <a:off x="398094" y="2415548"/>
            <a:ext cx="1064945" cy="608462"/>
            <a:chOff x="432929" y="2911935"/>
            <a:chExt cx="1543917" cy="8821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6F34DB-9836-398B-6D9C-97393D804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868" y="2988333"/>
              <a:ext cx="1403289" cy="3470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0A67B-ADDE-10E2-16E8-2F978F60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286" y="3428472"/>
              <a:ext cx="1432560" cy="326305"/>
            </a:xfrm>
            <a:prstGeom prst="rect">
              <a:avLst/>
            </a:prstGeom>
          </p:spPr>
        </p:pic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68F85E99-9448-E7F3-48C6-5800D0A76855}"/>
                </a:ext>
              </a:extLst>
            </p:cNvPr>
            <p:cNvSpPr/>
            <p:nvPr/>
          </p:nvSpPr>
          <p:spPr>
            <a:xfrm>
              <a:off x="432929" y="2911935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9C6215-ABBE-927D-4EC7-DE4245265B49}"/>
              </a:ext>
            </a:extLst>
          </p:cNvPr>
          <p:cNvGrpSpPr/>
          <p:nvPr/>
        </p:nvGrpSpPr>
        <p:grpSpPr>
          <a:xfrm>
            <a:off x="217191" y="3083895"/>
            <a:ext cx="1149326" cy="806771"/>
            <a:chOff x="296091" y="4000360"/>
            <a:chExt cx="1570944" cy="110272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ED4A5D-2E4C-31E3-F88D-42F7292E2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60" y="4376192"/>
              <a:ext cx="1400175" cy="352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0C577A-D60D-3C05-0AFF-E93FCF9F2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911" y="4750661"/>
              <a:ext cx="1362075" cy="3524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6DF960-D62F-1E89-FF97-D200EABB27BB}"/>
                </a:ext>
              </a:extLst>
            </p:cNvPr>
            <p:cNvSpPr txBox="1"/>
            <p:nvPr/>
          </p:nvSpPr>
          <p:spPr>
            <a:xfrm>
              <a:off x="296091" y="4000360"/>
              <a:ext cx="1385793" cy="378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Perturbações</a:t>
              </a:r>
              <a:endParaRPr lang="pt-BR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14D3EF-F9B3-50BF-7F27-DC633A38CFFD}"/>
              </a:ext>
            </a:extLst>
          </p:cNvPr>
          <p:cNvGrpSpPr/>
          <p:nvPr/>
        </p:nvGrpSpPr>
        <p:grpSpPr>
          <a:xfrm>
            <a:off x="6519997" y="486171"/>
            <a:ext cx="1702255" cy="877885"/>
            <a:chOff x="2658426" y="4754137"/>
            <a:chExt cx="2486025" cy="128209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B80CA19-DE28-A7E9-D6CA-370735188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8426" y="4754137"/>
              <a:ext cx="2486025" cy="1066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128D75B-D666-D2FD-E336-9590D9855679}"/>
                    </a:ext>
                  </a:extLst>
                </p:cNvPr>
                <p:cNvSpPr txBox="1"/>
                <p:nvPr/>
              </p:nvSpPr>
              <p:spPr>
                <a:xfrm>
                  <a:off x="4374765" y="5800247"/>
                  <a:ext cx="672918" cy="235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5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05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0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128D75B-D666-D2FD-E336-9590D9855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765" y="5800247"/>
                  <a:ext cx="672918" cy="235981"/>
                </a:xfrm>
                <a:prstGeom prst="rect">
                  <a:avLst/>
                </a:prstGeom>
                <a:blipFill>
                  <a:blip r:embed="rId9"/>
                  <a:stretch>
                    <a:fillRect b="-259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3E36A8-0893-AFD1-DC17-1D59E1B3FBF2}"/>
                </a:ext>
              </a:extLst>
            </p:cNvPr>
            <p:cNvCxnSpPr>
              <a:cxnSpLocks/>
            </p:cNvCxnSpPr>
            <p:nvPr/>
          </p:nvCxnSpPr>
          <p:spPr>
            <a:xfrm>
              <a:off x="4625917" y="5103892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C16920-A145-E472-1E84-7A8D8B5F4C55}"/>
                  </a:ext>
                </a:extLst>
              </p:cNvPr>
              <p:cNvSpPr txBox="1"/>
              <p:nvPr/>
            </p:nvSpPr>
            <p:spPr>
              <a:xfrm>
                <a:off x="3620380" y="1372315"/>
                <a:ext cx="3609386" cy="6313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Sistema linear com </a:t>
                </a:r>
                <a:r>
                  <a:rPr lang="en-US" sz="1400" dirty="0" err="1"/>
                  <a:t>solução</a:t>
                </a:r>
                <a:r>
                  <a:rPr lang="en-US" sz="1400" dirty="0"/>
                  <a:t>:</a:t>
                </a:r>
                <a:br>
                  <a:rPr lang="en-US" sz="1400" dirty="0"/>
                </a:b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    →     </m:t>
                    </m:r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pt-BR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C16920-A145-E472-1E84-7A8D8B5F4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380" y="1372315"/>
                <a:ext cx="3609386" cy="631327"/>
              </a:xfrm>
              <a:prstGeom prst="rect">
                <a:avLst/>
              </a:prstGeom>
              <a:blipFill>
                <a:blip r:embed="rId10"/>
                <a:stretch>
                  <a:fillRect l="-337" t="-94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E6F06E-E4D7-444A-0052-778FA163C1A4}"/>
                  </a:ext>
                </a:extLst>
              </p:cNvPr>
              <p:cNvSpPr txBox="1"/>
              <p:nvPr/>
            </p:nvSpPr>
            <p:spPr>
              <a:xfrm>
                <a:off x="7393577" y="1593860"/>
                <a:ext cx="1198405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E6F06E-E4D7-444A-0052-778FA163C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77" y="1593860"/>
                <a:ext cx="1198405" cy="369332"/>
              </a:xfrm>
              <a:prstGeom prst="rect">
                <a:avLst/>
              </a:prstGeom>
              <a:blipFill>
                <a:blip r:embed="rId11"/>
                <a:stretch>
                  <a:fillRect t="-20635" r="-1767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E688D18-12DB-0089-A3A7-B4B70DB913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8460" y="3077813"/>
            <a:ext cx="1533922" cy="43075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72859C2-9A13-8F84-D59C-589E1204B031}"/>
              </a:ext>
            </a:extLst>
          </p:cNvPr>
          <p:cNvGrpSpPr/>
          <p:nvPr/>
        </p:nvGrpSpPr>
        <p:grpSpPr>
          <a:xfrm>
            <a:off x="5488254" y="2855329"/>
            <a:ext cx="1752242" cy="882125"/>
            <a:chOff x="5453420" y="4152907"/>
            <a:chExt cx="1752242" cy="882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F58195-7C8D-DB5F-E66D-6D93EE63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7572" y="4172106"/>
              <a:ext cx="800100" cy="3619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2E031-4E78-1BD5-80B5-150D8C5D0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95937" y="4499222"/>
              <a:ext cx="1609725" cy="466725"/>
            </a:xfrm>
            <a:prstGeom prst="rect">
              <a:avLst/>
            </a:prstGeom>
          </p:spPr>
        </p:pic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EDBC60F1-C3DF-4132-BF08-798E1BF5D256}"/>
                </a:ext>
              </a:extLst>
            </p:cNvPr>
            <p:cNvSpPr/>
            <p:nvPr/>
          </p:nvSpPr>
          <p:spPr>
            <a:xfrm>
              <a:off x="5453420" y="4152907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3636244-1D3D-A248-5C7D-12AF730E51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8945" y="2214017"/>
            <a:ext cx="1770130" cy="6183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977323-A6E5-A7BB-BD7A-B6FE6661D01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4175" y="2200980"/>
            <a:ext cx="1104551" cy="698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71B484-C0F9-A6A1-2186-FF0A6B7B3829}"/>
                  </a:ext>
                </a:extLst>
              </p:cNvPr>
              <p:cNvSpPr txBox="1"/>
              <p:nvPr/>
            </p:nvSpPr>
            <p:spPr>
              <a:xfrm>
                <a:off x="3786774" y="3812606"/>
                <a:ext cx="2500813" cy="4789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71B484-C0F9-A6A1-2186-FF0A6B7B3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774" y="3812606"/>
                <a:ext cx="2500813" cy="4789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751022-8FC3-E6E6-6699-6DFE20E723C6}"/>
                  </a:ext>
                </a:extLst>
              </p:cNvPr>
              <p:cNvSpPr txBox="1"/>
              <p:nvPr/>
            </p:nvSpPr>
            <p:spPr>
              <a:xfrm>
                <a:off x="1502230" y="4541967"/>
                <a:ext cx="457200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751022-8FC3-E6E6-6699-6DFE20E72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30" y="4541967"/>
                <a:ext cx="4572000" cy="5091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211AD253-419A-34D4-9664-0967566732D3}"/>
              </a:ext>
            </a:extLst>
          </p:cNvPr>
          <p:cNvGrpSpPr/>
          <p:nvPr/>
        </p:nvGrpSpPr>
        <p:grpSpPr>
          <a:xfrm>
            <a:off x="474618" y="4972595"/>
            <a:ext cx="3343095" cy="1597078"/>
            <a:chOff x="474618" y="4972595"/>
            <a:chExt cx="3343095" cy="159707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FF4ACC-9869-4ACD-CE55-B5C04386A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465" y="4972595"/>
              <a:ext cx="137483" cy="3831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CA12B03-4DA5-6ABF-BD3B-1D5DA7D27C54}"/>
                    </a:ext>
                  </a:extLst>
                </p:cNvPr>
                <p:cNvSpPr txBox="1"/>
                <p:nvPr/>
              </p:nvSpPr>
              <p:spPr>
                <a:xfrm>
                  <a:off x="474618" y="5262392"/>
                  <a:ext cx="3343095" cy="13072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Convergência </a:t>
                  </a:r>
                  <a:r>
                    <a:rPr lang="en-US" b="1" dirty="0" err="1"/>
                    <a:t>ao</a:t>
                  </a:r>
                  <a:r>
                    <a:rPr lang="en-US" b="1" dirty="0"/>
                    <a:t> PF</a:t>
                  </a:r>
                  <a:r>
                    <a:rPr lang="en-US" dirty="0"/>
                    <a:t>:</a:t>
                  </a: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   →</m:t>
                      </m:r>
                    </m:oMath>
                  </a14:m>
                  <a:r>
                    <a:rPr lang="pt-BR" dirty="0"/>
                    <a:t>  </a:t>
                  </a:r>
                  <a:r>
                    <a:rPr lang="pt-BR" b="1" dirty="0">
                      <a:solidFill>
                        <a:srgbClr val="FF0000"/>
                      </a:solidFill>
                    </a:rPr>
                    <a:t>PF est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ável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   →</m:t>
                      </m:r>
                    </m:oMath>
                  </a14:m>
                  <a:r>
                    <a:rPr lang="pt-BR" dirty="0"/>
                    <a:t>  </a:t>
                  </a:r>
                  <a:r>
                    <a:rPr lang="pt-BR" b="1" dirty="0">
                      <a:solidFill>
                        <a:srgbClr val="FF0000"/>
                      </a:solidFill>
                    </a:rPr>
                    <a:t>PF </a:t>
                  </a:r>
                  <a:r>
                    <a:rPr lang="pt-BR" b="1" dirty="0" err="1">
                      <a:solidFill>
                        <a:srgbClr val="FF0000"/>
                      </a:solidFill>
                    </a:rPr>
                    <a:t>inst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ável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   →</m:t>
                      </m:r>
                    </m:oMath>
                  </a14:m>
                  <a:r>
                    <a:rPr lang="pt-BR" dirty="0"/>
                    <a:t>  </a:t>
                  </a:r>
                  <a:r>
                    <a:rPr lang="pt-BR" b="1" dirty="0">
                      <a:solidFill>
                        <a:srgbClr val="FF0000"/>
                      </a:solidFill>
                    </a:rPr>
                    <a:t>PF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sela</a:t>
                  </a:r>
                  <a:endParaRPr lang="pt-B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CA12B03-4DA5-6ABF-BD3B-1D5DA7D27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18" y="5262392"/>
                  <a:ext cx="3343095" cy="1307281"/>
                </a:xfrm>
                <a:prstGeom prst="rect">
                  <a:avLst/>
                </a:prstGeom>
                <a:blipFill>
                  <a:blip r:embed="rId19"/>
                  <a:stretch>
                    <a:fillRect l="-1642" t="-2326" r="-1642" b="-372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AD0115-9790-893D-3505-32AB4DF5B15C}"/>
              </a:ext>
            </a:extLst>
          </p:cNvPr>
          <p:cNvGrpSpPr/>
          <p:nvPr/>
        </p:nvGrpSpPr>
        <p:grpSpPr>
          <a:xfrm>
            <a:off x="4048839" y="4907584"/>
            <a:ext cx="1845419" cy="1134064"/>
            <a:chOff x="4048839" y="4907584"/>
            <a:chExt cx="1845419" cy="113406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AF00D1D-8F4C-9695-210D-F327D82F3A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8839" y="4941438"/>
              <a:ext cx="270612" cy="3620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EEF848-4A13-53DC-33E9-A37D4EB67F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4480" y="4907584"/>
              <a:ext cx="177556" cy="3959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F21E5B1-30BF-BC11-1528-C51C2B5B1683}"/>
                    </a:ext>
                  </a:extLst>
                </p:cNvPr>
                <p:cNvSpPr txBox="1"/>
                <p:nvPr/>
              </p:nvSpPr>
              <p:spPr>
                <a:xfrm>
                  <a:off x="4272467" y="5279132"/>
                  <a:ext cx="1621791" cy="7625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Oscilaçõe</a:t>
                  </a:r>
                  <a:r>
                    <a:rPr lang="en-US" b="1" dirty="0" err="1"/>
                    <a:t>s</a:t>
                  </a:r>
                  <a:r>
                    <a:rPr lang="en-US" dirty="0"/>
                    <a:t>:</a:t>
                  </a:r>
                </a:p>
                <a:p>
                  <a:r>
                    <a:rPr lang="en-US" b="0" dirty="0" err="1"/>
                    <a:t>Período</a:t>
                  </a:r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a14:m>
                  <a:endParaRPr lang="pt-B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F21E5B1-30BF-BC11-1528-C51C2B5B1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467" y="5279132"/>
                  <a:ext cx="1621791" cy="762516"/>
                </a:xfrm>
                <a:prstGeom prst="rect">
                  <a:avLst/>
                </a:prstGeom>
                <a:blipFill>
                  <a:blip r:embed="rId20"/>
                  <a:stretch>
                    <a:fillRect l="-3383" t="-4000" b="-48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FFD582-4B2C-5E7F-B213-512253EB98C5}"/>
              </a:ext>
            </a:extLst>
          </p:cNvPr>
          <p:cNvGrpSpPr/>
          <p:nvPr/>
        </p:nvGrpSpPr>
        <p:grpSpPr>
          <a:xfrm>
            <a:off x="3620379" y="4291582"/>
            <a:ext cx="5133830" cy="1693674"/>
            <a:chOff x="3620379" y="4291582"/>
            <a:chExt cx="5133830" cy="1693674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DA6CE51-5626-7BC0-26DF-45BAE9037FA2}"/>
                </a:ext>
              </a:extLst>
            </p:cNvPr>
            <p:cNvSpPr/>
            <p:nvPr/>
          </p:nvSpPr>
          <p:spPr>
            <a:xfrm>
              <a:off x="3620379" y="4291582"/>
              <a:ext cx="2667207" cy="649855"/>
            </a:xfrm>
            <a:prstGeom prst="arc">
              <a:avLst>
                <a:gd name="adj1" fmla="val 10816350"/>
                <a:gd name="adj2" fmla="val 2113106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F9081BAB-A2F1-0389-3576-D37D4E1C4ED3}"/>
                </a:ext>
              </a:extLst>
            </p:cNvPr>
            <p:cNvSpPr/>
            <p:nvPr/>
          </p:nvSpPr>
          <p:spPr>
            <a:xfrm>
              <a:off x="4931564" y="4291582"/>
              <a:ext cx="1451820" cy="649855"/>
            </a:xfrm>
            <a:prstGeom prst="arc">
              <a:avLst>
                <a:gd name="adj1" fmla="val 10816350"/>
                <a:gd name="adj2" fmla="val 2113106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DC3E2A4-C2A6-6941-EF2B-842B6A41F612}"/>
                    </a:ext>
                  </a:extLst>
                </p:cNvPr>
                <p:cNvSpPr txBox="1"/>
                <p:nvPr/>
              </p:nvSpPr>
              <p:spPr>
                <a:xfrm>
                  <a:off x="6039812" y="4507928"/>
                  <a:ext cx="2714397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Autovetores</a:t>
                  </a:r>
                  <a:r>
                    <a:rPr lang="en-US" dirty="0"/>
                    <a:t>:</a:t>
                  </a:r>
                </a:p>
                <a:p>
                  <a:r>
                    <a:rPr lang="en-US" b="0" dirty="0" err="1"/>
                    <a:t>Direções</a:t>
                  </a:r>
                  <a:r>
                    <a:rPr lang="en-US" b="0" dirty="0"/>
                    <a:t> de “</a:t>
                  </a:r>
                  <a:r>
                    <a:rPr lang="en-US" b="0" dirty="0" err="1"/>
                    <a:t>estabilidade</a:t>
                  </a:r>
                  <a:r>
                    <a:rPr lang="en-US" b="0" dirty="0"/>
                    <a:t>”,</a:t>
                  </a:r>
                  <a:br>
                    <a:rPr lang="en-US" b="0" dirty="0"/>
                  </a:br>
                  <a:r>
                    <a:rPr lang="en-US" b="0" dirty="0"/>
                    <a:t>de “</a:t>
                  </a:r>
                  <a:r>
                    <a:rPr lang="en-US" b="0" dirty="0" err="1"/>
                    <a:t>atração</a:t>
                  </a:r>
                  <a:r>
                    <a:rPr lang="en-US" b="0" dirty="0"/>
                    <a:t>” </a:t>
                  </a:r>
                  <a:r>
                    <a:rPr lang="en-US" b="0" dirty="0" err="1"/>
                    <a:t>ou</a:t>
                  </a:r>
                  <a:r>
                    <a:rPr lang="en-US" b="0" dirty="0"/>
                    <a:t> “</a:t>
                  </a:r>
                  <a:r>
                    <a:rPr lang="en-US" b="0" dirty="0" err="1"/>
                    <a:t>repulsão</a:t>
                  </a:r>
                  <a:r>
                    <a:rPr lang="en-US" b="0" dirty="0"/>
                    <a:t>”</a:t>
                  </a:r>
                  <a:br>
                    <a:rPr lang="en-US" b="0" dirty="0"/>
                  </a:br>
                  <a:r>
                    <a:rPr lang="en-US" b="0" dirty="0"/>
                    <a:t>de </a:t>
                  </a:r>
                  <a:r>
                    <a:rPr lang="en-US" b="0" dirty="0" err="1"/>
                    <a:t>acordo</a:t>
                  </a:r>
                  <a:r>
                    <a:rPr lang="en-US" b="0" dirty="0"/>
                    <a:t> com a </a:t>
                  </a:r>
                  <a:r>
                    <a:rPr lang="en-US" b="0" dirty="0" err="1"/>
                    <a:t>parte</a:t>
                  </a:r>
                  <a:r>
                    <a:rPr lang="en-US" b="0" dirty="0"/>
                    <a:t> real</a:t>
                  </a:r>
                  <a:br>
                    <a:rPr lang="en-US" b="0" dirty="0"/>
                  </a:br>
                  <a:r>
                    <a:rPr lang="en-US" b="0" dirty="0"/>
                    <a:t>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a14:m>
                  <a:endParaRPr lang="pt-B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DC3E2A4-C2A6-6941-EF2B-842B6A41F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812" y="4507928"/>
                  <a:ext cx="2714397" cy="1477328"/>
                </a:xfrm>
                <a:prstGeom prst="rect">
                  <a:avLst/>
                </a:prstGeom>
                <a:blipFill>
                  <a:blip r:embed="rId21"/>
                  <a:stretch>
                    <a:fillRect l="-2022" t="-2058" r="-1573" b="-576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44760B-4ACF-EF88-9E59-F6CE75C8A72F}"/>
              </a:ext>
            </a:extLst>
          </p:cNvPr>
          <p:cNvGrpSpPr/>
          <p:nvPr/>
        </p:nvGrpSpPr>
        <p:grpSpPr>
          <a:xfrm>
            <a:off x="7559569" y="2270727"/>
            <a:ext cx="825265" cy="545055"/>
            <a:chOff x="7559569" y="2270727"/>
            <a:chExt cx="825265" cy="54505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4D1895D-14C9-0B93-230D-A731D6FE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86783" y="2504498"/>
              <a:ext cx="651525" cy="31128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DDBD3AA-1F55-71BB-CBDF-860247A3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559569" y="2270727"/>
              <a:ext cx="825265" cy="289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4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924F9-A91E-2A32-E113-F5A2C7248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CB856-0F6E-433B-ADF0-6D4893F3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6237-4EB8-6208-4859-F03DDC15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75" y="691880"/>
            <a:ext cx="5194662" cy="4463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/>
              <a:t>Classificação</a:t>
            </a:r>
            <a:r>
              <a:rPr lang="en-US" sz="1800" dirty="0"/>
              <a:t> dos PFs de </a:t>
            </a:r>
            <a:r>
              <a:rPr lang="en-US" sz="1800" dirty="0" err="1"/>
              <a:t>acordo</a:t>
            </a:r>
            <a:r>
              <a:rPr lang="en-US" sz="1800" dirty="0"/>
              <a:t> com a </a:t>
            </a:r>
            <a:r>
              <a:rPr lang="en-US" sz="1800" dirty="0" err="1"/>
              <a:t>estabilidade</a:t>
            </a:r>
            <a:endParaRPr lang="pt-B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177AF-08EF-3DEE-B3F1-46067D55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9B53C-45EE-BDE2-2ED9-E19C275E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82" y="1656916"/>
            <a:ext cx="6457950" cy="3724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B4D8F-A90F-B507-5CEA-B1CD658DB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83" y="1050840"/>
            <a:ext cx="1645648" cy="4097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48AA58-7D6E-3A93-82C4-3FF10A00F694}"/>
              </a:ext>
            </a:extLst>
          </p:cNvPr>
          <p:cNvGrpSpPr/>
          <p:nvPr/>
        </p:nvGrpSpPr>
        <p:grpSpPr>
          <a:xfrm>
            <a:off x="6940236" y="980725"/>
            <a:ext cx="812187" cy="467078"/>
            <a:chOff x="798899" y="2312767"/>
            <a:chExt cx="1029901" cy="592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E68080-B8FF-36B7-DA53-B0D5D05AA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310" b="48702"/>
            <a:stretch/>
          </p:blipFill>
          <p:spPr>
            <a:xfrm>
              <a:off x="807607" y="2312767"/>
              <a:ext cx="1021193" cy="31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1C5917-24A1-534C-658D-3F767EA05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519" r="49690"/>
            <a:stretch/>
          </p:blipFill>
          <p:spPr>
            <a:xfrm>
              <a:off x="798899" y="2629987"/>
              <a:ext cx="890564" cy="275063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60153F-CBCF-3ABC-847F-B05E37CF0752}"/>
              </a:ext>
            </a:extLst>
          </p:cNvPr>
          <p:cNvGrpSpPr/>
          <p:nvPr/>
        </p:nvGrpSpPr>
        <p:grpSpPr>
          <a:xfrm>
            <a:off x="5015490" y="2264229"/>
            <a:ext cx="3172254" cy="1477620"/>
            <a:chOff x="5015490" y="2264229"/>
            <a:chExt cx="3172254" cy="147762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93A0E8A-4417-A474-9C6F-40B2B0C5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07454" y="2447109"/>
              <a:ext cx="1744843" cy="129474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0B3DD62-6B2D-1E94-35EF-FED4437F629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5015490" y="3094479"/>
              <a:ext cx="1291964" cy="29683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B3C0A14-192A-9FAE-EA9F-8DFFC71246CD}"/>
                    </a:ext>
                  </a:extLst>
                </p:cNvPr>
                <p:cNvSpPr txBox="1"/>
                <p:nvPr/>
              </p:nvSpPr>
              <p:spPr>
                <a:xfrm>
                  <a:off x="7164002" y="2264229"/>
                  <a:ext cx="1023742" cy="300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B3C0A14-192A-9FAE-EA9F-8DFFC7124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002" y="2264229"/>
                  <a:ext cx="1023742" cy="3007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A97AA6-679B-CF74-8183-A4E4B6BC61FC}"/>
              </a:ext>
            </a:extLst>
          </p:cNvPr>
          <p:cNvGrpSpPr/>
          <p:nvPr/>
        </p:nvGrpSpPr>
        <p:grpSpPr>
          <a:xfrm>
            <a:off x="5320937" y="3648890"/>
            <a:ext cx="3495779" cy="1669318"/>
            <a:chOff x="5320937" y="3648890"/>
            <a:chExt cx="3495779" cy="166931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99C5E8-74AA-10F1-1775-9D71C6169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37426" y="3648890"/>
              <a:ext cx="1397433" cy="157014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8E4507-2D32-7C4C-4CB1-10DC143472E3}"/>
                </a:ext>
              </a:extLst>
            </p:cNvPr>
            <p:cNvCxnSpPr>
              <a:cxnSpLocks/>
            </p:cNvCxnSpPr>
            <p:nvPr/>
          </p:nvCxnSpPr>
          <p:spPr>
            <a:xfrm>
              <a:off x="5320937" y="3857897"/>
              <a:ext cx="1384663" cy="40930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42DC27A-DF20-5376-4046-8348A5F7BA49}"/>
                    </a:ext>
                  </a:extLst>
                </p:cNvPr>
                <p:cNvSpPr txBox="1"/>
                <p:nvPr/>
              </p:nvSpPr>
              <p:spPr>
                <a:xfrm>
                  <a:off x="7792974" y="4824547"/>
                  <a:ext cx="1023742" cy="49366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oMath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≠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42DC27A-DF20-5376-4046-8348A5F7B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974" y="4824547"/>
                  <a:ext cx="1023742" cy="49366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E5A505-B21B-7C43-500A-1EEEB753D360}"/>
              </a:ext>
            </a:extLst>
          </p:cNvPr>
          <p:cNvGrpSpPr/>
          <p:nvPr/>
        </p:nvGrpSpPr>
        <p:grpSpPr>
          <a:xfrm>
            <a:off x="5085120" y="5172892"/>
            <a:ext cx="1833562" cy="1128278"/>
            <a:chOff x="5085120" y="5172892"/>
            <a:chExt cx="1833562" cy="112827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B0F75F-FF0B-EDC0-262D-6997ABA5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64183" y="5172892"/>
              <a:ext cx="1754499" cy="1128278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B495343-62AA-7302-ABAB-54872715E10C}"/>
                </a:ext>
              </a:extLst>
            </p:cNvPr>
            <p:cNvCxnSpPr>
              <a:cxnSpLocks/>
            </p:cNvCxnSpPr>
            <p:nvPr/>
          </p:nvCxnSpPr>
          <p:spPr>
            <a:xfrm>
              <a:off x="5085120" y="5254816"/>
              <a:ext cx="375154" cy="33608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387044-15E0-3AAB-E9EB-32925A3E8B2C}"/>
                    </a:ext>
                  </a:extLst>
                </p:cNvPr>
                <p:cNvSpPr txBox="1"/>
                <p:nvPr/>
              </p:nvSpPr>
              <p:spPr>
                <a:xfrm>
                  <a:off x="6217940" y="5935338"/>
                  <a:ext cx="6751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387044-15E0-3AAB-E9EB-32925A3E8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7940" y="5935338"/>
                  <a:ext cx="675185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2222" r="-1261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8237735-1957-54F3-C248-787B6947F2DC}"/>
              </a:ext>
            </a:extLst>
          </p:cNvPr>
          <p:cNvGrpSpPr/>
          <p:nvPr/>
        </p:nvGrpSpPr>
        <p:grpSpPr>
          <a:xfrm>
            <a:off x="986162" y="4627799"/>
            <a:ext cx="2273562" cy="1846228"/>
            <a:chOff x="986162" y="4627799"/>
            <a:chExt cx="2273562" cy="184622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1CD9B95-9896-A564-B2E4-CB356382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8940" y="5320936"/>
              <a:ext cx="1926341" cy="1153091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4D0AA4-1077-1274-2AC1-EDF1C8E55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7371" y="4627799"/>
              <a:ext cx="342353" cy="75409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E480EE7-8772-FB84-7E46-DD0824174811}"/>
                    </a:ext>
                  </a:extLst>
                </p:cNvPr>
                <p:cNvSpPr txBox="1"/>
                <p:nvPr/>
              </p:nvSpPr>
              <p:spPr>
                <a:xfrm>
                  <a:off x="986162" y="5553488"/>
                  <a:ext cx="752321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E480EE7-8772-FB84-7E46-DD0824174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62" y="5553488"/>
                  <a:ext cx="752321" cy="28520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072AA3-97CE-198D-64A9-DC5D9353A3DB}"/>
              </a:ext>
            </a:extLst>
          </p:cNvPr>
          <p:cNvGrpSpPr/>
          <p:nvPr/>
        </p:nvGrpSpPr>
        <p:grpSpPr>
          <a:xfrm>
            <a:off x="849087" y="1749479"/>
            <a:ext cx="1400667" cy="1542361"/>
            <a:chOff x="849087" y="1749479"/>
            <a:chExt cx="1400667" cy="154236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763886-B3B5-4697-151C-80A5D3BB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7381" y="2004389"/>
              <a:ext cx="1342373" cy="1259906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73BB239-09CD-9268-5D33-D88CB5D6F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2343" y="2943497"/>
              <a:ext cx="322217" cy="3483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81C1167-8BE1-E179-AE0A-800E8812B279}"/>
                    </a:ext>
                  </a:extLst>
                </p:cNvPr>
                <p:cNvSpPr txBox="1"/>
                <p:nvPr/>
              </p:nvSpPr>
              <p:spPr>
                <a:xfrm>
                  <a:off x="849087" y="1749479"/>
                  <a:ext cx="13653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81C1167-8BE1-E179-AE0A-800E8812B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087" y="1749479"/>
                  <a:ext cx="1365310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F4EE3B-B9A1-98F8-E258-383050077F31}"/>
              </a:ext>
            </a:extLst>
          </p:cNvPr>
          <p:cNvGrpSpPr/>
          <p:nvPr/>
        </p:nvGrpSpPr>
        <p:grpSpPr>
          <a:xfrm>
            <a:off x="3471725" y="5254816"/>
            <a:ext cx="1509269" cy="1315822"/>
            <a:chOff x="3471725" y="5254816"/>
            <a:chExt cx="1509269" cy="131582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7A0B0DA-5F47-3E50-5E84-C7A8D3A6E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26463" y="5399314"/>
              <a:ext cx="1154531" cy="1171324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60D2668-3FDC-86DE-8866-E64B73536F63}"/>
                </a:ext>
              </a:extLst>
            </p:cNvPr>
            <p:cNvCxnSpPr>
              <a:cxnSpLocks/>
            </p:cNvCxnSpPr>
            <p:nvPr/>
          </p:nvCxnSpPr>
          <p:spPr>
            <a:xfrm>
              <a:off x="4223101" y="5254816"/>
              <a:ext cx="26682" cy="30996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356230D-C5FF-383C-5CB7-15FF4253C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471725" y="6229257"/>
              <a:ext cx="542928" cy="21449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65DF4A8-25DA-91C8-931A-774846F09A16}"/>
              </a:ext>
            </a:extLst>
          </p:cNvPr>
          <p:cNvSpPr txBox="1"/>
          <p:nvPr/>
        </p:nvSpPr>
        <p:spPr>
          <a:xfrm>
            <a:off x="159105" y="995570"/>
            <a:ext cx="405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Todos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exemplos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estáveis</a:t>
            </a:r>
            <a:r>
              <a:rPr lang="en-US" b="1" dirty="0">
                <a:solidFill>
                  <a:srgbClr val="FF0000"/>
                </a:solidFill>
              </a:rPr>
              <a:t>…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 err="1">
                <a:solidFill>
                  <a:srgbClr val="FF0000"/>
                </a:solidFill>
              </a:rPr>
              <a:t>Instável</a:t>
            </a:r>
            <a:r>
              <a:rPr lang="en-US" dirty="0">
                <a:solidFill>
                  <a:srgbClr val="FF0000"/>
                </a:solidFill>
              </a:rPr>
              <a:t> = trocar </a:t>
            </a:r>
            <a:r>
              <a:rPr lang="en-US" dirty="0" err="1">
                <a:solidFill>
                  <a:srgbClr val="FF0000"/>
                </a:solidFill>
              </a:rPr>
              <a:t>sentido</a:t>
            </a:r>
            <a:r>
              <a:rPr lang="en-US" dirty="0">
                <a:solidFill>
                  <a:srgbClr val="FF0000"/>
                </a:solidFill>
              </a:rPr>
              <a:t> das </a:t>
            </a:r>
            <a:r>
              <a:rPr lang="en-US" dirty="0" err="1">
                <a:solidFill>
                  <a:srgbClr val="FF0000"/>
                </a:solidFill>
              </a:rPr>
              <a:t>setas</a:t>
            </a:r>
            <a:endParaRPr lang="pt-BR" dirty="0">
              <a:solidFill>
                <a:srgbClr val="FF000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2BA0D5-4AE1-D714-975C-71D3341ED1CE}"/>
              </a:ext>
            </a:extLst>
          </p:cNvPr>
          <p:cNvGrpSpPr/>
          <p:nvPr/>
        </p:nvGrpSpPr>
        <p:grpSpPr>
          <a:xfrm>
            <a:off x="784995" y="4338638"/>
            <a:ext cx="843507" cy="461154"/>
            <a:chOff x="784995" y="4338638"/>
            <a:chExt cx="843507" cy="46115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05F0FA-B248-19DF-E660-66BA4AEF4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4995" y="4338638"/>
              <a:ext cx="843507" cy="248090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A5CFC83-587B-70E7-C46B-FC3FBF7E04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1120" y="4528457"/>
              <a:ext cx="244756" cy="27133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841D47-E3BF-0B8B-39E7-43A7906AAA45}"/>
                  </a:ext>
                </a:extLst>
              </p:cNvPr>
              <p:cNvSpPr txBox="1"/>
              <p:nvPr/>
            </p:nvSpPr>
            <p:spPr>
              <a:xfrm>
                <a:off x="5139850" y="775621"/>
                <a:ext cx="97334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841D47-E3BF-0B8B-39E7-43A7906AA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50" y="775621"/>
                <a:ext cx="973343" cy="307777"/>
              </a:xfrm>
              <a:prstGeom prst="rect">
                <a:avLst/>
              </a:prstGeom>
              <a:blipFill>
                <a:blip r:embed="rId18"/>
                <a:stretch>
                  <a:fillRect t="-11765" r="-13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C1B41B-AA11-EF25-05D3-16C7973C50B7}"/>
                  </a:ext>
                </a:extLst>
              </p:cNvPr>
              <p:cNvSpPr txBox="1"/>
              <p:nvPr/>
            </p:nvSpPr>
            <p:spPr>
              <a:xfrm>
                <a:off x="860095" y="3904472"/>
                <a:ext cx="8200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 </a:t>
                </a:r>
                <a:br>
                  <a:rPr lang="en-US" sz="1200" dirty="0"/>
                </a:br>
                <a:r>
                  <a:rPr lang="en-US" sz="1200" dirty="0" err="1"/>
                  <a:t>ou</a:t>
                </a:r>
                <a:r>
                  <a:rPr lang="en-US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C1B41B-AA11-EF25-05D3-16C7973C5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95" y="3904472"/>
                <a:ext cx="820033" cy="461665"/>
              </a:xfrm>
              <a:prstGeom prst="rect">
                <a:avLst/>
              </a:prstGeom>
              <a:blipFill>
                <a:blip r:embed="rId1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9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06FB-8038-9C7E-84E9-6B0DD301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7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64EC3-2669-50C4-F962-EE5F35DF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1F3E1-811F-3D45-7A7E-FC0EE370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9" y="1250497"/>
            <a:ext cx="2876822" cy="30491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DAC7BC8-0FCF-94E5-D648-B74E5E97FCF6}"/>
              </a:ext>
            </a:extLst>
          </p:cNvPr>
          <p:cNvGrpSpPr/>
          <p:nvPr/>
        </p:nvGrpSpPr>
        <p:grpSpPr>
          <a:xfrm>
            <a:off x="412704" y="1787434"/>
            <a:ext cx="2835594" cy="1768929"/>
            <a:chOff x="412704" y="1787434"/>
            <a:chExt cx="2835594" cy="176892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D03CB7-FFFD-3532-E35F-7AEF93930167}"/>
                </a:ext>
              </a:extLst>
            </p:cNvPr>
            <p:cNvGrpSpPr/>
            <p:nvPr/>
          </p:nvGrpSpPr>
          <p:grpSpPr>
            <a:xfrm>
              <a:off x="440056" y="1787434"/>
              <a:ext cx="2808242" cy="1220561"/>
              <a:chOff x="440056" y="1787434"/>
              <a:chExt cx="2808242" cy="122056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40E6E9C-0FBD-F187-C5A4-BEFFE9EC9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056" y="1787434"/>
                <a:ext cx="2808242" cy="22808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8FFDD68-1452-C0AF-6B40-F097CEE9C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808" y="2265045"/>
                <a:ext cx="1733550" cy="742950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A1268-24F2-77E3-356D-317605823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2704" y="2990084"/>
              <a:ext cx="2434999" cy="56627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521B-85C4-E763-550E-897FF1556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8778" y="2320340"/>
            <a:ext cx="4143375" cy="90487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2037487-D81E-CA91-2B21-29E4664A9613}"/>
              </a:ext>
            </a:extLst>
          </p:cNvPr>
          <p:cNvGrpSpPr/>
          <p:nvPr/>
        </p:nvGrpSpPr>
        <p:grpSpPr>
          <a:xfrm>
            <a:off x="639808" y="4377442"/>
            <a:ext cx="1800225" cy="1230061"/>
            <a:chOff x="528092" y="4032612"/>
            <a:chExt cx="1800225" cy="12300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092AF0-2BF1-624A-4964-7D354915A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092" y="4032612"/>
              <a:ext cx="1800225" cy="3429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636AA4-F633-6936-4D94-629D90AF4E64}"/>
                </a:ext>
              </a:extLst>
            </p:cNvPr>
            <p:cNvGrpSpPr/>
            <p:nvPr/>
          </p:nvGrpSpPr>
          <p:grpSpPr>
            <a:xfrm>
              <a:off x="751930" y="4472804"/>
              <a:ext cx="1259750" cy="789869"/>
              <a:chOff x="751930" y="4472804"/>
              <a:chExt cx="1259750" cy="78986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027F0F0-CE30-285F-E9AD-15F356629E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5798" b="-2857"/>
              <a:stretch/>
            </p:blipFill>
            <p:spPr>
              <a:xfrm>
                <a:off x="751930" y="4472804"/>
                <a:ext cx="1259750" cy="3429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B345404-8C69-0BF3-8871-2E83FCC0BC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0416"/>
              <a:stretch/>
            </p:blipFill>
            <p:spPr>
              <a:xfrm>
                <a:off x="818606" y="4929298"/>
                <a:ext cx="580480" cy="33337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F37ADF5-40E0-9AFC-6B88-DC30E14EA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6100" y="4932862"/>
                <a:ext cx="466725" cy="266700"/>
              </a:xfrm>
              <a:prstGeom prst="rect">
                <a:avLst/>
              </a:prstGeom>
            </p:spPr>
          </p:pic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87152DE-9B0C-275F-C3D7-4C9228F80D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8778" y="3388721"/>
            <a:ext cx="2524125" cy="76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4F9AD3-5718-521D-4CF8-E2EB93D89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2909" y="4325961"/>
            <a:ext cx="3800475" cy="352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FD0191-26E5-D3CE-8284-EBAFF4DB79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0823" y="4864347"/>
            <a:ext cx="1752600" cy="1857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41DFE7-33A4-E632-2932-9296B5528F6E}"/>
              </a:ext>
            </a:extLst>
          </p:cNvPr>
          <p:cNvSpPr txBox="1"/>
          <p:nvPr/>
        </p:nvSpPr>
        <p:spPr>
          <a:xfrm>
            <a:off x="442642" y="5587390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Rabbits</a:t>
            </a:r>
          </a:p>
          <a:p>
            <a:r>
              <a:rPr lang="en-US" dirty="0">
                <a:solidFill>
                  <a:srgbClr val="FF0000"/>
                </a:solidFill>
              </a:rPr>
              <a:t>survive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D43C2-B1D0-C020-5CC9-3649661DEDE5}"/>
              </a:ext>
            </a:extLst>
          </p:cNvPr>
          <p:cNvSpPr txBox="1"/>
          <p:nvPr/>
        </p:nvSpPr>
        <p:spPr>
          <a:xfrm>
            <a:off x="2062463" y="4662628"/>
            <a:ext cx="85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Sheep</a:t>
            </a:r>
          </a:p>
          <a:p>
            <a:r>
              <a:rPr lang="en-US" dirty="0">
                <a:solidFill>
                  <a:srgbClr val="FF0000"/>
                </a:solidFill>
              </a:rPr>
              <a:t>survive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DC46ED-EE79-05E7-179B-9C51C4237F53}"/>
              </a:ext>
            </a:extLst>
          </p:cNvPr>
          <p:cNvSpPr txBox="1"/>
          <p:nvPr/>
        </p:nvSpPr>
        <p:spPr>
          <a:xfrm>
            <a:off x="1802431" y="5459847"/>
            <a:ext cx="1334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Happy</a:t>
            </a:r>
          </a:p>
          <a:p>
            <a:r>
              <a:rPr lang="en-US" dirty="0">
                <a:solidFill>
                  <a:srgbClr val="FF0000"/>
                </a:solidFill>
              </a:rPr>
              <a:t>Coexistence</a:t>
            </a:r>
          </a:p>
          <a:p>
            <a:r>
              <a:rPr lang="en-US" dirty="0">
                <a:solidFill>
                  <a:srgbClr val="FF0000"/>
                </a:solidFill>
              </a:rPr>
              <a:t>(ecological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equilibrium)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6A075-1157-A2F1-A3DD-60B8C1414573}"/>
              </a:ext>
            </a:extLst>
          </p:cNvPr>
          <p:cNvSpPr txBox="1"/>
          <p:nvPr/>
        </p:nvSpPr>
        <p:spPr>
          <a:xfrm>
            <a:off x="325076" y="4657443"/>
            <a:ext cx="630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Both</a:t>
            </a:r>
          </a:p>
          <a:p>
            <a:r>
              <a:rPr lang="en-US" dirty="0">
                <a:solidFill>
                  <a:srgbClr val="FF0000"/>
                </a:solidFill>
              </a:rPr>
              <a:t>die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C9DAC-B35F-50B6-AADB-8937DB44FBB7}"/>
              </a:ext>
            </a:extLst>
          </p:cNvPr>
          <p:cNvSpPr txBox="1"/>
          <p:nvPr/>
        </p:nvSpPr>
        <p:spPr>
          <a:xfrm>
            <a:off x="5776617" y="4676442"/>
            <a:ext cx="180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Both will survive!</a:t>
            </a:r>
            <a:endParaRPr lang="pt-B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762C5D-0653-ABF7-858C-2A97D159CF81}"/>
                  </a:ext>
                </a:extLst>
              </p:cNvPr>
              <p:cNvSpPr txBox="1"/>
              <p:nvPr/>
            </p:nvSpPr>
            <p:spPr>
              <a:xfrm>
                <a:off x="387259" y="3615772"/>
                <a:ext cx="23538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0762C5D-0653-ABF7-858C-2A97D159C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59" y="3615772"/>
                <a:ext cx="2353850" cy="646331"/>
              </a:xfrm>
              <a:prstGeom prst="rect">
                <a:avLst/>
              </a:prstGeom>
              <a:blipFill>
                <a:blip r:embed="rId1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05EAF1-7656-2592-B2CD-465F59034C6A}"/>
                  </a:ext>
                </a:extLst>
              </p:cNvPr>
              <p:cNvSpPr txBox="1"/>
              <p:nvPr/>
            </p:nvSpPr>
            <p:spPr>
              <a:xfrm>
                <a:off x="3842690" y="1009477"/>
                <a:ext cx="2722027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=0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algn="ctr"/>
                <a:r>
                  <a:rPr lang="en-US" sz="1400" i="1" dirty="0"/>
                  <a:t>AND                      </a:t>
                </a:r>
                <a:br>
                  <a:rPr lang="en-US" sz="1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=0    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D05EAF1-7656-2592-B2CD-465F59034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690" y="1009477"/>
                <a:ext cx="2722027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066F9B-00B8-A937-A085-C18F369D9191}"/>
              </a:ext>
            </a:extLst>
          </p:cNvPr>
          <p:cNvCxnSpPr>
            <a:cxnSpLocks/>
          </p:cNvCxnSpPr>
          <p:nvPr/>
        </p:nvCxnSpPr>
        <p:spPr>
          <a:xfrm>
            <a:off x="4267201" y="1210491"/>
            <a:ext cx="0" cy="31350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B66804-112F-6B27-D7EA-CBCB879C023B}"/>
              </a:ext>
            </a:extLst>
          </p:cNvPr>
          <p:cNvCxnSpPr>
            <a:cxnSpLocks/>
          </p:cNvCxnSpPr>
          <p:nvPr/>
        </p:nvCxnSpPr>
        <p:spPr>
          <a:xfrm>
            <a:off x="4376058" y="1258387"/>
            <a:ext cx="622661" cy="32657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15B8889-F275-E924-800E-4A75C0FBA8E9}"/>
              </a:ext>
            </a:extLst>
          </p:cNvPr>
          <p:cNvCxnSpPr>
            <a:cxnSpLocks/>
          </p:cNvCxnSpPr>
          <p:nvPr/>
        </p:nvCxnSpPr>
        <p:spPr>
          <a:xfrm flipV="1">
            <a:off x="4458789" y="1288869"/>
            <a:ext cx="566057" cy="23513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5B51104-2928-FD9B-410E-545CC40D4CCD}"/>
              </a:ext>
            </a:extLst>
          </p:cNvPr>
          <p:cNvCxnSpPr>
            <a:cxnSpLocks/>
          </p:cNvCxnSpPr>
          <p:nvPr/>
        </p:nvCxnSpPr>
        <p:spPr>
          <a:xfrm>
            <a:off x="5286103" y="1210491"/>
            <a:ext cx="0" cy="31350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9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C96-4C5F-E373-62AF-75EC70FC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021A5-856C-521F-8029-CB1BDD20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7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ADF72-26AA-1CA7-A76E-1255391A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A3FFC-58A7-3155-4829-96BC419B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9" y="1250497"/>
            <a:ext cx="2876822" cy="304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3DF3C-86EF-1103-0B15-4317F97C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6" y="1787434"/>
            <a:ext cx="2808242" cy="228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9B455E-C225-32A7-D2AA-DD07C2C3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8" y="2265045"/>
            <a:ext cx="1733550" cy="74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08044-B290-208E-499E-62359D642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1" y="3225215"/>
            <a:ext cx="2434999" cy="56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039499-1E26-5CF0-46B5-1816F980C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975" y="1051968"/>
            <a:ext cx="4143375" cy="904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F05A09-67BB-8C2D-79E3-F1E8163D0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92" y="4032612"/>
            <a:ext cx="1800225" cy="3429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371B92D-E945-5B63-6F81-8DD1421D3703}"/>
              </a:ext>
            </a:extLst>
          </p:cNvPr>
          <p:cNvGrpSpPr/>
          <p:nvPr/>
        </p:nvGrpSpPr>
        <p:grpSpPr>
          <a:xfrm>
            <a:off x="751930" y="4472804"/>
            <a:ext cx="1259750" cy="789869"/>
            <a:chOff x="751930" y="4472804"/>
            <a:chExt cx="1259750" cy="7898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3451E9-C3BE-431B-9B83-114768569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5798" b="-2857"/>
            <a:stretch/>
          </p:blipFill>
          <p:spPr>
            <a:xfrm>
              <a:off x="751930" y="4472804"/>
              <a:ext cx="1259750" cy="342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E01FA3-272F-43E2-759D-92A3474BB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416"/>
            <a:stretch/>
          </p:blipFill>
          <p:spPr>
            <a:xfrm>
              <a:off x="818606" y="4929298"/>
              <a:ext cx="580480" cy="3333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F56DF6-847F-10B9-051F-ADED1D35F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6100" y="4932862"/>
              <a:ext cx="466725" cy="2667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779D7F-69AA-52F8-34B9-5813B731E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7130" y="2339884"/>
            <a:ext cx="2724150" cy="74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96940A-7CD0-54FC-9DB8-10C911A57C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1335" y="2564108"/>
            <a:ext cx="1009650" cy="323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B5FC93-3F63-24E7-EF64-3496B57206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2185" y="3248841"/>
            <a:ext cx="3190875" cy="3429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4BF1334-B77B-A836-FDB4-FBFCA7A8DC1A}"/>
              </a:ext>
            </a:extLst>
          </p:cNvPr>
          <p:cNvGrpSpPr/>
          <p:nvPr/>
        </p:nvGrpSpPr>
        <p:grpSpPr>
          <a:xfrm>
            <a:off x="3609702" y="3851365"/>
            <a:ext cx="4781958" cy="999989"/>
            <a:chOff x="3487782" y="4199708"/>
            <a:chExt cx="4781958" cy="9999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4A195AF-FD59-00CF-A8C4-749ABB188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31" r="35798" b="-2769"/>
            <a:stretch/>
          </p:blipFill>
          <p:spPr>
            <a:xfrm>
              <a:off x="5895702" y="4203269"/>
              <a:ext cx="535101" cy="342606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2F1CC-42F7-FCB2-8EF0-98AFD9C76B32}"/>
                </a:ext>
              </a:extLst>
            </p:cNvPr>
            <p:cNvGrpSpPr/>
            <p:nvPr/>
          </p:nvGrpSpPr>
          <p:grpSpPr>
            <a:xfrm>
              <a:off x="3487782" y="4199708"/>
              <a:ext cx="4781958" cy="999989"/>
              <a:chOff x="3487782" y="4199708"/>
              <a:chExt cx="4781958" cy="999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14B6107-4F4A-A9E3-05B0-078FCFE1D06F}"/>
                  </a:ext>
                </a:extLst>
              </p:cNvPr>
              <p:cNvGrpSpPr/>
              <p:nvPr/>
            </p:nvGrpSpPr>
            <p:grpSpPr>
              <a:xfrm>
                <a:off x="3487782" y="4199708"/>
                <a:ext cx="4572000" cy="649197"/>
                <a:chOff x="3043645" y="5270862"/>
                <a:chExt cx="4572000" cy="64919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C2FF48B-CD06-0DBF-458C-DFCD9BAC0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6239" y="5288620"/>
                  <a:ext cx="1200150" cy="304800"/>
                </a:xfrm>
                <a:prstGeom prst="rect">
                  <a:avLst/>
                </a:prstGeom>
              </p:spPr>
            </p:pic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1BC8024-D417-D185-8DF6-C4864139A47D}"/>
                    </a:ext>
                  </a:extLst>
                </p:cNvPr>
                <p:cNvGrpSpPr/>
                <p:nvPr/>
              </p:nvGrpSpPr>
              <p:grpSpPr>
                <a:xfrm>
                  <a:off x="3043645" y="5270862"/>
                  <a:ext cx="4572000" cy="649197"/>
                  <a:chOff x="3043645" y="5270862"/>
                  <a:chExt cx="4572000" cy="649197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0F20EC4B-912A-C612-259C-4C3E70297877}"/>
                      </a:ext>
                    </a:extLst>
                  </p:cNvPr>
                  <p:cNvGrpSpPr/>
                  <p:nvPr/>
                </p:nvGrpSpPr>
                <p:grpSpPr>
                  <a:xfrm>
                    <a:off x="4380548" y="5270862"/>
                    <a:ext cx="902834" cy="310243"/>
                    <a:chOff x="4823460" y="5285150"/>
                    <a:chExt cx="902834" cy="310243"/>
                  </a:xfrm>
                </p:grpSpPr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841FFFBF-3FC4-297C-52ED-589D967E3F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4823460" y="5338218"/>
                      <a:ext cx="228600" cy="2571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Picture 26">
                      <a:extLst>
                        <a:ext uri="{FF2B5EF4-FFF2-40B4-BE49-F238E27FC236}">
                          <a16:creationId xmlns:a16="http://schemas.microsoft.com/office/drawing/2014/main" id="{62260EC8-9AFA-E8F4-5DB0-4CBE9EFE9A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5040494" y="5285150"/>
                      <a:ext cx="685800" cy="27622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3A97EAE5-9A6E-7F1C-3405-7BF417F37F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043645" y="5605734"/>
                    <a:ext cx="4572000" cy="31432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C7B0119-0B62-0C6B-1DAB-B0CC1DD05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1515" y="4897211"/>
                <a:ext cx="1038225" cy="28575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69A9C3C-C4F8-C750-E9A0-14199363A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28781" y="4828222"/>
                <a:ext cx="1162050" cy="371475"/>
              </a:xfrm>
              <a:prstGeom prst="rect">
                <a:avLst/>
              </a:prstGeom>
            </p:spPr>
          </p:pic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69A95DF-69C0-7A88-64A3-DE744C52F8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2292" y="4544648"/>
            <a:ext cx="1647825" cy="17049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455DC9-3AE1-3121-E72C-6B1FEB00DD4E}"/>
              </a:ext>
            </a:extLst>
          </p:cNvPr>
          <p:cNvSpPr txBox="1"/>
          <p:nvPr/>
        </p:nvSpPr>
        <p:spPr>
          <a:xfrm>
            <a:off x="5268685" y="4798423"/>
            <a:ext cx="319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Rabbits can die depending on IC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7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8B18-3E55-D5B0-6EEF-5F7AE8AD8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3410-A3A5-689B-241C-0FB7FCDD9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7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16A8-499D-C356-BE13-C1776562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447A6-975C-B06C-E61F-9479F3F0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9" y="1250497"/>
            <a:ext cx="2876822" cy="304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99AE8D-8737-A665-6669-78FFA76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6" y="1787434"/>
            <a:ext cx="2808242" cy="228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FD6908-4549-7F75-743C-6A54002CF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8" y="2265045"/>
            <a:ext cx="1733550" cy="74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B4842F-D150-9642-80CC-761F15E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1" y="3225215"/>
            <a:ext cx="2434999" cy="56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CE20E-25B4-6CD5-C0A6-18ABCAEF8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597" y="1025842"/>
            <a:ext cx="4143375" cy="904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2709F7-EE0C-A412-C921-E63F54D54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92" y="4032612"/>
            <a:ext cx="1800225" cy="3429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CC3B10C-7601-16FC-7DCB-35C22BB6E509}"/>
              </a:ext>
            </a:extLst>
          </p:cNvPr>
          <p:cNvGrpSpPr/>
          <p:nvPr/>
        </p:nvGrpSpPr>
        <p:grpSpPr>
          <a:xfrm>
            <a:off x="751930" y="4472804"/>
            <a:ext cx="1259750" cy="789869"/>
            <a:chOff x="751930" y="4472804"/>
            <a:chExt cx="1259750" cy="7898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8A080B-C440-0299-B5FD-B41BBB6B2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5798" b="-2857"/>
            <a:stretch/>
          </p:blipFill>
          <p:spPr>
            <a:xfrm>
              <a:off x="751930" y="4472804"/>
              <a:ext cx="1259750" cy="342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583403-6D09-CCC0-B15F-176A3BA67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416"/>
            <a:stretch/>
          </p:blipFill>
          <p:spPr>
            <a:xfrm>
              <a:off x="818606" y="4929298"/>
              <a:ext cx="580480" cy="3333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D48E40-634D-15CF-01E0-1255F83C6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6100" y="4932862"/>
              <a:ext cx="466725" cy="2667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1E2AC3B-2A81-2802-34FF-20A22EE71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944" y="2188980"/>
            <a:ext cx="2781300" cy="790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BD614-D9C0-E496-A5AB-136B72DBF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2151" y="2451599"/>
            <a:ext cx="990600" cy="3524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CAD6F-F5BA-7B3A-85C2-43E6F75913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4682" y="3054939"/>
            <a:ext cx="2495550" cy="29527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7530C34-909D-1A8F-F682-97C98DA5323B}"/>
              </a:ext>
            </a:extLst>
          </p:cNvPr>
          <p:cNvGrpSpPr/>
          <p:nvPr/>
        </p:nvGrpSpPr>
        <p:grpSpPr>
          <a:xfrm>
            <a:off x="3698694" y="3647121"/>
            <a:ext cx="4234543" cy="700633"/>
            <a:chOff x="3245848" y="4169636"/>
            <a:chExt cx="4234543" cy="70063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F60FBEE-7909-3A1F-494C-3CF401D039A6}"/>
                </a:ext>
              </a:extLst>
            </p:cNvPr>
            <p:cNvGrpSpPr/>
            <p:nvPr/>
          </p:nvGrpSpPr>
          <p:grpSpPr>
            <a:xfrm>
              <a:off x="5242695" y="4565469"/>
              <a:ext cx="2237696" cy="304800"/>
              <a:chOff x="5303655" y="3520440"/>
              <a:chExt cx="2237696" cy="3048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5B0AFE8-A29F-B5C6-D039-230247D75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31701" y="3520440"/>
                <a:ext cx="1009650" cy="3048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B84EFC2-A6C3-4CBD-024E-79A9EF029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3655" y="3520440"/>
                <a:ext cx="1114425" cy="304800"/>
              </a:xfrm>
              <a:prstGeom prst="rect">
                <a:avLst/>
              </a:prstGeom>
            </p:spPr>
          </p:pic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1E8B795-C2B6-A806-BAB4-AA0B16C61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45848" y="4181475"/>
              <a:ext cx="3105150" cy="32385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E8A83C-4E02-F906-C543-60AF5EF46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48970" y="4169636"/>
              <a:ext cx="704850" cy="295275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A0986C0-CF02-30AA-4198-285900D2D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97729" y="4238735"/>
            <a:ext cx="1781175" cy="1714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EEA882-BA34-E1FD-D986-B6AC02A82CAD}"/>
              </a:ext>
            </a:extLst>
          </p:cNvPr>
          <p:cNvSpPr txBox="1"/>
          <p:nvPr/>
        </p:nvSpPr>
        <p:spPr>
          <a:xfrm>
            <a:off x="5355770" y="4572001"/>
            <a:ext cx="307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Sheep can die depending on IC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BD90E-6A5A-DEFC-07D2-A5A71A84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5309-B83D-B791-62E6-156431D2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7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922F5-81FF-C919-7725-033C29E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4312A-E41A-0F35-6AE8-7FEACEF8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9" y="1250497"/>
            <a:ext cx="2876822" cy="304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9761B7-4EC1-6604-0EC1-337EEA30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6" y="1787434"/>
            <a:ext cx="2808242" cy="228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51A11-3A41-7036-E056-05BBA3C1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8" y="2265045"/>
            <a:ext cx="1733550" cy="74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01048-1FD0-C1D3-B829-D3BE5D7CF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20" y="3032702"/>
            <a:ext cx="1627016" cy="378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CBEE42-29F1-0D8D-7CE1-EBB0F642D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292" y="754379"/>
            <a:ext cx="4143375" cy="904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CEF631-BC50-62FA-B385-BE8AA4D2E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78" y="3466555"/>
            <a:ext cx="1202873" cy="22911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5AAA95-62F3-C9B5-0DB4-967215CB6503}"/>
              </a:ext>
            </a:extLst>
          </p:cNvPr>
          <p:cNvGrpSpPr/>
          <p:nvPr/>
        </p:nvGrpSpPr>
        <p:grpSpPr>
          <a:xfrm>
            <a:off x="377461" y="3767411"/>
            <a:ext cx="841739" cy="527774"/>
            <a:chOff x="751930" y="4472804"/>
            <a:chExt cx="1259750" cy="7898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87A7B4-51AF-D93F-A9F0-EEC6A62F7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5798" b="-2857"/>
            <a:stretch/>
          </p:blipFill>
          <p:spPr>
            <a:xfrm>
              <a:off x="751930" y="4472804"/>
              <a:ext cx="1259750" cy="342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E7FA7DB-4C0F-A4A6-7D6F-701AAEA68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416"/>
            <a:stretch/>
          </p:blipFill>
          <p:spPr>
            <a:xfrm>
              <a:off x="818606" y="4929298"/>
              <a:ext cx="580480" cy="3333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A4EA90-BC01-BC48-0A8D-869706538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6100" y="4932862"/>
              <a:ext cx="466725" cy="26670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9DE98E2-E230-1125-6038-ACEE18D96AC6}"/>
              </a:ext>
            </a:extLst>
          </p:cNvPr>
          <p:cNvSpPr txBox="1"/>
          <p:nvPr/>
        </p:nvSpPr>
        <p:spPr>
          <a:xfrm>
            <a:off x="4818535" y="3041746"/>
            <a:ext cx="32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Coexistence is highly improbable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71DBA-140A-0EA0-ACBB-CECB20A6EA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6175" y="1928214"/>
            <a:ext cx="2867025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1AA4D-D9DC-B6DC-89EA-73AA36FA6B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4796" y="1832474"/>
            <a:ext cx="1647825" cy="371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6807F8-3C0D-3FEF-8296-3DF169766A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2579" y="2296477"/>
            <a:ext cx="1209675" cy="314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D14DE5-1EA9-4678-C6AC-8AF3B6D0FC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3145" y="2647950"/>
            <a:ext cx="2143125" cy="342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0B9D9E8-C748-8CBE-E407-1E6718DF49C1}"/>
              </a:ext>
            </a:extLst>
          </p:cNvPr>
          <p:cNvGrpSpPr/>
          <p:nvPr/>
        </p:nvGrpSpPr>
        <p:grpSpPr>
          <a:xfrm>
            <a:off x="3466419" y="2539384"/>
            <a:ext cx="1328747" cy="1221377"/>
            <a:chOff x="3850958" y="3587930"/>
            <a:chExt cx="1328747" cy="122137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54E5BD5-5077-5FD9-8D09-2965BD79C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50958" y="3587930"/>
              <a:ext cx="1286808" cy="12213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45C9231-5FDD-640C-F3F9-B4EA772BC0AD}"/>
                    </a:ext>
                  </a:extLst>
                </p:cNvPr>
                <p:cNvSpPr txBox="1"/>
                <p:nvPr/>
              </p:nvSpPr>
              <p:spPr>
                <a:xfrm>
                  <a:off x="4048125" y="4182365"/>
                  <a:ext cx="4804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45C9231-5FDD-640C-F3F9-B4EA772BC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125" y="4182365"/>
                  <a:ext cx="480453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22951" r="-2151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D2F532-4438-E694-EAF6-B47E5CB2FC4A}"/>
                    </a:ext>
                  </a:extLst>
                </p:cNvPr>
                <p:cNvSpPr txBox="1"/>
                <p:nvPr/>
              </p:nvSpPr>
              <p:spPr>
                <a:xfrm>
                  <a:off x="4687968" y="4177936"/>
                  <a:ext cx="4917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D2F532-4438-E694-EAF6-B47E5CB2F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968" y="4177936"/>
                  <a:ext cx="491737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22951" r="-2098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6640A0E-F7D1-1506-5AEF-71CC19C1C1B7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2467" y="3450839"/>
            <a:ext cx="4244658" cy="318349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ADF976-D46C-341C-3F08-B3709B6CEB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3689" y="4393598"/>
            <a:ext cx="4475990" cy="228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268E-CB67-2C16-8910-60097774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BF49-8432-8585-15A8-E4C8AD273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609703" cy="4525963"/>
          </a:xfrm>
        </p:spPr>
        <p:txBody>
          <a:bodyPr>
            <a:normAutofit fontScale="62500" lnSpcReduction="20000"/>
          </a:bodyPr>
          <a:lstStyle/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</a:rPr>
              <a:t>Aula 1</a:t>
            </a:r>
          </a:p>
          <a:p>
            <a:pPr lvl="1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Modelos na Física</a:t>
            </a:r>
          </a:p>
          <a:p>
            <a:pPr lvl="1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Introdução/Motivação</a:t>
            </a:r>
          </a:p>
          <a:p>
            <a:pPr lvl="1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Conceitos e definições</a:t>
            </a:r>
          </a:p>
          <a:p>
            <a:pPr lvl="1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Sistemas 1d</a:t>
            </a:r>
          </a:p>
          <a:p>
            <a:endParaRPr lang="pt-BR" dirty="0"/>
          </a:p>
          <a:p>
            <a:r>
              <a:rPr lang="pt-BR" b="1" dirty="0"/>
              <a:t>Aula 2</a:t>
            </a:r>
          </a:p>
          <a:p>
            <a:pPr lvl="1"/>
            <a:r>
              <a:rPr lang="pt-BR" dirty="0"/>
              <a:t>Bifurcações 1</a:t>
            </a:r>
          </a:p>
          <a:p>
            <a:pPr lvl="1"/>
            <a:r>
              <a:rPr lang="pt-BR" dirty="0"/>
              <a:t>Sistemas 2d</a:t>
            </a:r>
          </a:p>
          <a:p>
            <a:pPr lvl="1"/>
            <a:r>
              <a:rPr lang="pt-BR" dirty="0"/>
              <a:t>Espaço de fase 2d</a:t>
            </a:r>
          </a:p>
          <a:p>
            <a:pPr lvl="1"/>
            <a:endParaRPr lang="pt-BR" dirty="0"/>
          </a:p>
          <a:p>
            <a:r>
              <a:rPr lang="pt-BR" b="1" dirty="0"/>
              <a:t>Aula 3</a:t>
            </a:r>
          </a:p>
          <a:p>
            <a:pPr lvl="1"/>
            <a:r>
              <a:rPr lang="pt-BR" dirty="0"/>
              <a:t>Ciclos limite</a:t>
            </a:r>
          </a:p>
          <a:p>
            <a:pPr lvl="1"/>
            <a:r>
              <a:rPr lang="pt-BR" dirty="0"/>
              <a:t>Bifurcações 2</a:t>
            </a:r>
          </a:p>
          <a:p>
            <a:pPr lvl="1"/>
            <a:r>
              <a:rPr lang="pt-BR" dirty="0"/>
              <a:t>Caos e atratores estranhos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89BE-9ABD-2A67-297E-07436750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24BB3-D293-E6C6-B0F1-ACAFA8A77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64" y="4476043"/>
            <a:ext cx="2582558" cy="193691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32710-8376-DD81-E1F1-3DBFA8851002}"/>
              </a:ext>
            </a:extLst>
          </p:cNvPr>
          <p:cNvGrpSpPr/>
          <p:nvPr/>
        </p:nvGrpSpPr>
        <p:grpSpPr>
          <a:xfrm>
            <a:off x="3140683" y="2610938"/>
            <a:ext cx="2194558" cy="2958463"/>
            <a:chOff x="3056710" y="2865119"/>
            <a:chExt cx="2194558" cy="29584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7653DB-E2F2-B2B9-0DEA-05071AD90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56710" y="2865119"/>
              <a:ext cx="2160838" cy="24017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78E77B-7554-3D87-3537-8BD164B10C67}"/>
                </a:ext>
              </a:extLst>
            </p:cNvPr>
            <p:cNvSpPr txBox="1"/>
            <p:nvPr/>
          </p:nvSpPr>
          <p:spPr>
            <a:xfrm>
              <a:off x="3153616" y="5177251"/>
              <a:ext cx="20976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 err="1">
                  <a:solidFill>
                    <a:srgbClr val="000000"/>
                  </a:solidFill>
                  <a:effectLst/>
                </a:rPr>
                <a:t>Shilnikov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 &amp; </a:t>
              </a:r>
              <a:r>
                <a:rPr lang="pt-BR" sz="1200" b="0" i="0" dirty="0" err="1">
                  <a:solidFill>
                    <a:srgbClr val="000000"/>
                  </a:solidFill>
                  <a:effectLst/>
                </a:rPr>
                <a:t>Cymbalyuk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 (2005) PRL </a:t>
              </a:r>
              <a:r>
                <a:rPr lang="pt-BR" sz="1200" b="1" i="0" dirty="0">
                  <a:solidFill>
                    <a:srgbClr val="000000"/>
                  </a:solidFill>
                  <a:effectLst/>
                </a:rPr>
                <a:t>94, 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048101</a:t>
              </a:r>
              <a:br>
                <a:rPr lang="pt-BR" sz="1200" dirty="0"/>
              </a:br>
              <a:endParaRPr lang="pt-BR" sz="12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1C46E81-21B9-1B14-7E66-C96BA96E2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18" y="1332960"/>
            <a:ext cx="2336252" cy="23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2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78CB-20F0-0F5E-4315-B572105F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1088"/>
          </a:xfrm>
        </p:spPr>
        <p:txBody>
          <a:bodyPr>
            <a:normAutofit fontScale="90000"/>
          </a:bodyPr>
          <a:lstStyle/>
          <a:p>
            <a:r>
              <a:rPr lang="en-US" dirty="0"/>
              <a:t>Aula 1 – </a:t>
            </a:r>
            <a:r>
              <a:rPr lang="en-US" dirty="0" err="1"/>
              <a:t>Revisão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3741F-F5BE-9E4A-811F-58CE478FC0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3515"/>
                <a:ext cx="8229600" cy="54528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1" dirty="0"/>
                  <a:t>Dinâmica </a:t>
                </a:r>
                <a:r>
                  <a:rPr lang="en-US" b="1" dirty="0" err="1"/>
                  <a:t>não</a:t>
                </a:r>
                <a:r>
                  <a:rPr lang="en-US" b="1" dirty="0"/>
                  <a:t>-linear: </a:t>
                </a:r>
                <a:r>
                  <a:rPr lang="en-US" dirty="0" err="1"/>
                  <a:t>método</a:t>
                </a:r>
                <a:r>
                  <a:rPr lang="en-US" dirty="0"/>
                  <a:t> de </a:t>
                </a:r>
                <a:r>
                  <a:rPr lang="en-US" dirty="0" err="1"/>
                  <a:t>análise</a:t>
                </a:r>
                <a:r>
                  <a:rPr lang="en-US" dirty="0"/>
                  <a:t> das </a:t>
                </a:r>
                <a:r>
                  <a:rPr lang="en-US" dirty="0" err="1"/>
                  <a:t>soluções</a:t>
                </a:r>
                <a:r>
                  <a:rPr lang="en-US" dirty="0"/>
                  <a:t> de um Sistema de EDOs </a:t>
                </a:r>
                <a:r>
                  <a:rPr lang="en-US" dirty="0" err="1"/>
                  <a:t>através</a:t>
                </a:r>
                <a:r>
                  <a:rPr lang="en-US" dirty="0"/>
                  <a:t> da </a:t>
                </a:r>
                <a:r>
                  <a:rPr lang="en-US" dirty="0" err="1"/>
                  <a:t>geometria</a:t>
                </a:r>
                <a:r>
                  <a:rPr lang="en-US" dirty="0"/>
                  <a:t> do </a:t>
                </a:r>
                <a:r>
                  <a:rPr lang="en-US" dirty="0" err="1"/>
                  <a:t>Espaço</a:t>
                </a:r>
                <a:r>
                  <a:rPr lang="en-US" dirty="0"/>
                  <a:t> de </a:t>
                </a:r>
                <a:r>
                  <a:rPr lang="en-US" dirty="0" err="1"/>
                  <a:t>Fase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Sistema de EDOs </a:t>
                </a:r>
                <a:r>
                  <a:rPr lang="en-US" dirty="0"/>
                  <a:t>-&gt; </a:t>
                </a:r>
                <a:r>
                  <a:rPr lang="en-US" b="1" dirty="0"/>
                  <a:t>Campo </a:t>
                </a:r>
                <a:r>
                  <a:rPr lang="en-US" b="1" dirty="0" err="1"/>
                  <a:t>Vetorial</a:t>
                </a:r>
                <a:r>
                  <a:rPr lang="en-US" b="1" dirty="0"/>
                  <a:t> de </a:t>
                </a:r>
                <a:r>
                  <a:rPr lang="en-US" b="1" dirty="0" err="1"/>
                  <a:t>velocidades</a:t>
                </a:r>
                <a:r>
                  <a:rPr lang="en-US" b="1" dirty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fluxo</a:t>
                </a:r>
                <a:r>
                  <a:rPr lang="en-US" dirty="0"/>
                  <a:t>) -&gt; </a:t>
                </a:r>
                <a:r>
                  <a:rPr lang="en-US" dirty="0" err="1"/>
                  <a:t>soluções</a:t>
                </a:r>
                <a:r>
                  <a:rPr lang="en-US" dirty="0"/>
                  <a:t> (</a:t>
                </a:r>
                <a:r>
                  <a:rPr lang="en-US" b="1" dirty="0" err="1"/>
                  <a:t>trajetórias</a:t>
                </a:r>
                <a:r>
                  <a:rPr lang="en-US" dirty="0"/>
                  <a:t>) “</a:t>
                </a:r>
                <a:r>
                  <a:rPr lang="en-US" dirty="0" err="1"/>
                  <a:t>caminham</a:t>
                </a:r>
                <a:r>
                  <a:rPr lang="en-US" dirty="0"/>
                  <a:t>” </a:t>
                </a:r>
                <a:r>
                  <a:rPr lang="en-US" b="1" dirty="0" err="1"/>
                  <a:t>sobre</a:t>
                </a:r>
                <a:r>
                  <a:rPr lang="en-US" b="1" dirty="0"/>
                  <a:t> </a:t>
                </a:r>
                <a:r>
                  <a:rPr lang="en-US" dirty="0"/>
                  <a:t>“</a:t>
                </a:r>
                <a:r>
                  <a:rPr lang="en-US" b="1" dirty="0"/>
                  <a:t>manifolds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 err="1"/>
                  <a:t>Soluções</a:t>
                </a:r>
                <a:r>
                  <a:rPr lang="en-US" dirty="0"/>
                  <a:t> “</a:t>
                </a:r>
                <a:r>
                  <a:rPr lang="en-US" i="1" dirty="0" err="1"/>
                  <a:t>equivalentes</a:t>
                </a:r>
                <a:r>
                  <a:rPr lang="en-US" dirty="0"/>
                  <a:t>” (“</a:t>
                </a:r>
                <a:r>
                  <a:rPr lang="en-US" i="1" dirty="0" err="1"/>
                  <a:t>iguais</a:t>
                </a:r>
                <a:r>
                  <a:rPr lang="en-US" dirty="0"/>
                  <a:t>”) </a:t>
                </a:r>
                <a:r>
                  <a:rPr lang="en-US" dirty="0" err="1"/>
                  <a:t>caminham</a:t>
                </a:r>
                <a:r>
                  <a:rPr lang="en-US" dirty="0"/>
                  <a:t> </a:t>
                </a:r>
                <a:r>
                  <a:rPr lang="en-US" dirty="0" err="1"/>
                  <a:t>sobre</a:t>
                </a:r>
                <a:r>
                  <a:rPr lang="en-US" dirty="0"/>
                  <a:t> o </a:t>
                </a:r>
                <a:r>
                  <a:rPr lang="en-US" b="1" dirty="0" err="1"/>
                  <a:t>mesmo</a:t>
                </a:r>
                <a:r>
                  <a:rPr lang="en-US" b="1" dirty="0"/>
                  <a:t> manifold</a:t>
                </a:r>
              </a:p>
              <a:p>
                <a:endParaRPr lang="en-US" dirty="0"/>
              </a:p>
              <a:p>
                <a:r>
                  <a:rPr lang="en-US" b="1" dirty="0" err="1"/>
                  <a:t>Atrator</a:t>
                </a:r>
                <a:r>
                  <a:rPr lang="en-US" dirty="0"/>
                  <a:t>: </a:t>
                </a:r>
                <a:r>
                  <a:rPr lang="en-US" dirty="0" err="1"/>
                  <a:t>solução</a:t>
                </a:r>
                <a:r>
                  <a:rPr lang="en-US" dirty="0"/>
                  <a:t> </a:t>
                </a:r>
                <a:r>
                  <a:rPr lang="en-US" i="1" dirty="0" err="1"/>
                  <a:t>assintótica</a:t>
                </a:r>
                <a:r>
                  <a:rPr lang="en-US" i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i="1" dirty="0"/>
                  <a:t>Ponto </a:t>
                </a:r>
                <a:r>
                  <a:rPr lang="en-US" i="1" dirty="0" err="1"/>
                  <a:t>fixo</a:t>
                </a:r>
                <a:r>
                  <a:rPr lang="en-US" i="1" dirty="0"/>
                  <a:t> </a:t>
                </a:r>
                <a:r>
                  <a:rPr lang="en-US" dirty="0"/>
                  <a:t>(PF), </a:t>
                </a:r>
                <a:r>
                  <a:rPr lang="en-US" i="1" dirty="0" err="1"/>
                  <a:t>ciclos-limite</a:t>
                </a:r>
                <a:r>
                  <a:rPr lang="en-US" dirty="0"/>
                  <a:t> (</a:t>
                </a:r>
                <a:r>
                  <a:rPr lang="en-US" dirty="0" err="1"/>
                  <a:t>órbita</a:t>
                </a:r>
                <a:r>
                  <a:rPr lang="en-US" dirty="0"/>
                  <a:t> </a:t>
                </a:r>
                <a:r>
                  <a:rPr lang="en-US" dirty="0" err="1"/>
                  <a:t>fechada</a:t>
                </a:r>
                <a:r>
                  <a:rPr lang="en-US" dirty="0"/>
                  <a:t> </a:t>
                </a:r>
                <a:r>
                  <a:rPr lang="en-US" dirty="0" err="1"/>
                  <a:t>periódica</a:t>
                </a:r>
                <a:r>
                  <a:rPr lang="en-US" dirty="0"/>
                  <a:t>), </a:t>
                </a:r>
                <a:r>
                  <a:rPr lang="en-US" i="1" dirty="0" err="1"/>
                  <a:t>atratores</a:t>
                </a:r>
                <a:r>
                  <a:rPr lang="en-US" i="1" dirty="0"/>
                  <a:t> </a:t>
                </a:r>
                <a:r>
                  <a:rPr lang="en-US" i="1" dirty="0" err="1"/>
                  <a:t>estranhos</a:t>
                </a:r>
                <a:r>
                  <a:rPr lang="en-US" i="1" dirty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órbitas</a:t>
                </a:r>
                <a:r>
                  <a:rPr lang="en-US" dirty="0"/>
                  <a:t> </a:t>
                </a:r>
                <a:r>
                  <a:rPr lang="en-US" dirty="0" err="1"/>
                  <a:t>confinadas</a:t>
                </a:r>
                <a:r>
                  <a:rPr lang="en-US" dirty="0"/>
                  <a:t>, </a:t>
                </a:r>
                <a:r>
                  <a:rPr lang="en-US" dirty="0" err="1"/>
                  <a:t>fractais</a:t>
                </a:r>
                <a:r>
                  <a:rPr lang="en-US" dirty="0"/>
                  <a:t> e </a:t>
                </a:r>
                <a:r>
                  <a:rPr lang="en-US" dirty="0" err="1"/>
                  <a:t>aperiódicas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3741F-F5BE-9E4A-811F-58CE478FC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3515"/>
                <a:ext cx="8229600" cy="5452835"/>
              </a:xfrm>
              <a:blipFill>
                <a:blip r:embed="rId2"/>
                <a:stretch>
                  <a:fillRect l="-1259" t="-2346" b="-17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69FF0-648D-6178-58B2-65ED95D1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578B-5729-809E-85D4-B3A59441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1FA7-72A2-7EF9-0F3E-A31BFB03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1088"/>
          </a:xfrm>
        </p:spPr>
        <p:txBody>
          <a:bodyPr>
            <a:normAutofit fontScale="90000"/>
          </a:bodyPr>
          <a:lstStyle/>
          <a:p>
            <a:r>
              <a:rPr lang="en-US" dirty="0"/>
              <a:t>Aula 1 – </a:t>
            </a:r>
            <a:r>
              <a:rPr lang="en-US" dirty="0" err="1"/>
              <a:t>Revisão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2355E-3DE4-AAD8-CC1E-2819C5DA12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3515"/>
                <a:ext cx="8229600" cy="545283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Sistemas 1d</a:t>
                </a:r>
              </a:p>
              <a:p>
                <a:pPr lvl="1"/>
                <a:r>
                  <a:rPr lang="en-US" dirty="0"/>
                  <a:t>    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PF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ponto</a:t>
                </a:r>
                <a:r>
                  <a:rPr lang="en-US" dirty="0"/>
                  <a:t> de “</a:t>
                </a:r>
                <a:r>
                  <a:rPr lang="en-US" dirty="0" err="1"/>
                  <a:t>velocidade</a:t>
                </a:r>
                <a:r>
                  <a:rPr lang="en-US" dirty="0"/>
                  <a:t>” </a:t>
                </a:r>
                <a:r>
                  <a:rPr lang="en-US" dirty="0" err="1"/>
                  <a:t>nula</a:t>
                </a:r>
                <a:br>
                  <a:rPr lang="en-US" dirty="0"/>
                </a:br>
                <a:r>
                  <a:rPr lang="en-US" dirty="0"/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1"/>
                <a:endParaRPr lang="pt-BR" dirty="0"/>
              </a:p>
              <a:p>
                <a:pPr lvl="1"/>
                <a:r>
                  <a:rPr lang="pt-BR" b="1" dirty="0"/>
                  <a:t>Análise de Estabilidade linear</a:t>
                </a:r>
                <a:r>
                  <a:rPr lang="pt-BR" dirty="0"/>
                  <a:t>:</a:t>
                </a:r>
              </a:p>
              <a:p>
                <a:pPr lvl="1"/>
                <a:endParaRPr lang="pt-BR" dirty="0"/>
              </a:p>
              <a:p>
                <a:pPr lvl="1"/>
                <a:r>
                  <a:rPr lang="pt-BR" b="1" dirty="0" err="1"/>
                  <a:t>Fun</a:t>
                </a:r>
                <a:r>
                  <a:rPr lang="en-US" b="1" dirty="0" err="1"/>
                  <a:t>ção</a:t>
                </a:r>
                <a:r>
                  <a:rPr lang="en-US" b="1" dirty="0"/>
                  <a:t> </a:t>
                </a:r>
                <a:r>
                  <a:rPr lang="en-US" b="1" dirty="0" err="1"/>
                  <a:t>Potencial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 err="1"/>
                  <a:t>Equivalente</a:t>
                </a:r>
                <a:r>
                  <a:rPr lang="en-US" dirty="0"/>
                  <a:t> à “</a:t>
                </a:r>
                <a:r>
                  <a:rPr lang="en-US" dirty="0" err="1"/>
                  <a:t>energia</a:t>
                </a:r>
                <a:r>
                  <a:rPr lang="en-US" dirty="0"/>
                  <a:t> </a:t>
                </a:r>
                <a:r>
                  <a:rPr lang="en-US" dirty="0" err="1"/>
                  <a:t>potencial</a:t>
                </a:r>
                <a:r>
                  <a:rPr lang="en-US" dirty="0"/>
                  <a:t>”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2355E-3DE4-AAD8-CC1E-2819C5DA12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3515"/>
                <a:ext cx="8229600" cy="5452835"/>
              </a:xfrm>
              <a:blipFill>
                <a:blip r:embed="rId2"/>
                <a:stretch>
                  <a:fillRect l="-1704" t="-14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EE818-D9CC-29B0-B968-15F3773D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F6DBEC-5A65-AC25-D0C0-2DABECD831B4}"/>
              </a:ext>
            </a:extLst>
          </p:cNvPr>
          <p:cNvGrpSpPr/>
          <p:nvPr/>
        </p:nvGrpSpPr>
        <p:grpSpPr>
          <a:xfrm>
            <a:off x="5913120" y="3760314"/>
            <a:ext cx="2521133" cy="846519"/>
            <a:chOff x="2490514" y="5066602"/>
            <a:chExt cx="2521133" cy="8465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9B8D64-7357-2224-AA96-8A4F1C9DB4F8}"/>
                </a:ext>
              </a:extLst>
            </p:cNvPr>
            <p:cNvGrpSpPr/>
            <p:nvPr/>
          </p:nvGrpSpPr>
          <p:grpSpPr>
            <a:xfrm>
              <a:off x="2490514" y="5077097"/>
              <a:ext cx="1535904" cy="836024"/>
              <a:chOff x="3526834" y="4972594"/>
              <a:chExt cx="1535904" cy="83602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C46164D-EDC9-F135-A39F-BF6525B9A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3219" y="4998133"/>
                <a:ext cx="1389519" cy="38195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D6B323-98CC-54FE-C0C2-22699D9EC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4400" y="5392204"/>
                <a:ext cx="1346130" cy="372872"/>
              </a:xfrm>
              <a:prstGeom prst="rect">
                <a:avLst/>
              </a:prstGeom>
            </p:spPr>
          </p:pic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7CD1B5D7-35F0-653B-4C53-35FAD84DB9CC}"/>
                  </a:ext>
                </a:extLst>
              </p:cNvPr>
              <p:cNvSpPr/>
              <p:nvPr/>
            </p:nvSpPr>
            <p:spPr>
              <a:xfrm>
                <a:off x="3526834" y="4972594"/>
                <a:ext cx="122057" cy="836024"/>
              </a:xfrm>
              <a:prstGeom prst="leftBrace">
                <a:avLst>
                  <a:gd name="adj1" fmla="val 46752"/>
                  <a:gd name="adj2" fmla="val 4719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10C703-A422-5EB6-FB9C-00ECF902F2A2}"/>
                </a:ext>
              </a:extLst>
            </p:cNvPr>
            <p:cNvSpPr txBox="1"/>
            <p:nvPr/>
          </p:nvSpPr>
          <p:spPr>
            <a:xfrm>
              <a:off x="4023685" y="5464192"/>
              <a:ext cx="892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rgbClr val="FF0000"/>
                  </a:solidFill>
                </a:rPr>
                <a:t>estável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FE392B-0CAE-2ED6-2B3D-27E3313DB56F}"/>
                </a:ext>
              </a:extLst>
            </p:cNvPr>
            <p:cNvSpPr txBox="1"/>
            <p:nvPr/>
          </p:nvSpPr>
          <p:spPr>
            <a:xfrm>
              <a:off x="4001589" y="5066602"/>
              <a:ext cx="1010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rgbClr val="FF0000"/>
                  </a:solidFill>
                </a:rPr>
                <a:t>instável</a:t>
              </a:r>
              <a:endParaRPr lang="pt-BR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9EABB5D-FB38-F6AA-08BF-CD73359CC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105" y="4892793"/>
            <a:ext cx="1390514" cy="72409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C40764D-3E59-118B-3311-BF53EE5EA319}"/>
              </a:ext>
            </a:extLst>
          </p:cNvPr>
          <p:cNvGrpSpPr/>
          <p:nvPr/>
        </p:nvGrpSpPr>
        <p:grpSpPr>
          <a:xfrm>
            <a:off x="5934892" y="4800990"/>
            <a:ext cx="2619689" cy="996373"/>
            <a:chOff x="5934892" y="4800990"/>
            <a:chExt cx="2619689" cy="9963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818211-68E5-1AEA-54D6-7E935CE9114A}"/>
                </a:ext>
              </a:extLst>
            </p:cNvPr>
            <p:cNvGrpSpPr/>
            <p:nvPr/>
          </p:nvGrpSpPr>
          <p:grpSpPr>
            <a:xfrm>
              <a:off x="5934892" y="4800990"/>
              <a:ext cx="2599508" cy="968438"/>
              <a:chOff x="5934892" y="4800990"/>
              <a:chExt cx="2599508" cy="968438"/>
            </a:xfrm>
          </p:grpSpPr>
          <p:sp>
            <p:nvSpPr>
              <p:cNvPr id="13" name="Left Brace 12">
                <a:extLst>
                  <a:ext uri="{FF2B5EF4-FFF2-40B4-BE49-F238E27FC236}">
                    <a16:creationId xmlns:a16="http://schemas.microsoft.com/office/drawing/2014/main" id="{4EAAC838-48A2-0607-4951-2976F75BA8D7}"/>
                  </a:ext>
                </a:extLst>
              </p:cNvPr>
              <p:cNvSpPr/>
              <p:nvPr/>
            </p:nvSpPr>
            <p:spPr>
              <a:xfrm>
                <a:off x="5934892" y="4933404"/>
                <a:ext cx="122057" cy="836024"/>
              </a:xfrm>
              <a:prstGeom prst="leftBrace">
                <a:avLst>
                  <a:gd name="adj1" fmla="val 46752"/>
                  <a:gd name="adj2" fmla="val 4719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0694C12-72E1-07AF-C80C-AF16E909FBA3}"/>
                      </a:ext>
                    </a:extLst>
                  </p:cNvPr>
                  <p:cNvSpPr txBox="1"/>
                  <p:nvPr/>
                </p:nvSpPr>
                <p:spPr>
                  <a:xfrm>
                    <a:off x="6043748" y="5127925"/>
                    <a:ext cx="249065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pt-BR" dirty="0"/>
                      <a:t> estável</a:t>
                    </a: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0694C12-72E1-07AF-C80C-AF16E909FB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3748" y="5127925"/>
                    <a:ext cx="249065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FCAE710-EF70-145A-10AC-D954DD240B42}"/>
                      </a:ext>
                    </a:extLst>
                  </p:cNvPr>
                  <p:cNvSpPr txBox="1"/>
                  <p:nvPr/>
                </p:nvSpPr>
                <p:spPr>
                  <a:xfrm>
                    <a:off x="6007254" y="4800990"/>
                    <a:ext cx="249065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pt-BR" dirty="0"/>
                      <a:t> instável</a:t>
                    </a: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FCAE710-EF70-145A-10AC-D954DD240B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7254" y="4800990"/>
                    <a:ext cx="249065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C17A0A-4BD5-91BB-F0F3-380407A15F11}"/>
                    </a:ext>
                  </a:extLst>
                </p:cNvPr>
                <p:cNvSpPr txBox="1"/>
                <p:nvPr/>
              </p:nvSpPr>
              <p:spPr>
                <a:xfrm>
                  <a:off x="6063929" y="5428031"/>
                  <a:ext cx="24906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 err="1"/>
                    <a:t>Inflexão</a:t>
                  </a:r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pt-BR" dirty="0"/>
                    <a:t> sela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C17A0A-4BD5-91BB-F0F3-380407A15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929" y="5428031"/>
                  <a:ext cx="249065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206" t="-8197" b="-245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B5310C-210B-D927-65AE-3E36E87CA7D7}"/>
              </a:ext>
            </a:extLst>
          </p:cNvPr>
          <p:cNvGrpSpPr/>
          <p:nvPr/>
        </p:nvGrpSpPr>
        <p:grpSpPr>
          <a:xfrm>
            <a:off x="5695405" y="985667"/>
            <a:ext cx="1894575" cy="1151318"/>
            <a:chOff x="6444342" y="1055336"/>
            <a:chExt cx="1894575" cy="11513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37435BD-021D-AF9E-A9CA-3B9A73173287}"/>
                </a:ext>
              </a:extLst>
            </p:cNvPr>
            <p:cNvGrpSpPr/>
            <p:nvPr/>
          </p:nvGrpSpPr>
          <p:grpSpPr>
            <a:xfrm>
              <a:off x="6444342" y="1055336"/>
              <a:ext cx="1237706" cy="1151318"/>
              <a:chOff x="6235337" y="934385"/>
              <a:chExt cx="1237706" cy="115131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E2B3537-8909-E328-BB4D-D8337D595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337" y="1776549"/>
                <a:ext cx="101019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71ACFF3-BBC9-082D-A5BF-1D8D9E792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7630" y="1219200"/>
                <a:ext cx="0" cy="86650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2F47EF1-9F48-2A4B-EE25-419696563B16}"/>
                      </a:ext>
                    </a:extLst>
                  </p:cNvPr>
                  <p:cNvSpPr txBox="1"/>
                  <p:nvPr/>
                </p:nvSpPr>
                <p:spPr>
                  <a:xfrm>
                    <a:off x="6588034" y="934385"/>
                    <a:ext cx="20465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2F47EF1-9F48-2A4B-EE25-419696563B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8034" y="934385"/>
                    <a:ext cx="20465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765" t="-4444" r="-4117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F55827C-1764-A302-11D9-3073791BD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392" y="1586829"/>
                    <a:ext cx="20465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F55827C-1764-A302-11D9-3073791BD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8392" y="1586829"/>
                    <a:ext cx="204651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121" r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B2A6FC-8FB5-B739-3FC2-E361C1EB605A}"/>
                </a:ext>
              </a:extLst>
            </p:cNvPr>
            <p:cNvSpPr txBox="1"/>
            <p:nvPr/>
          </p:nvSpPr>
          <p:spPr>
            <a:xfrm>
              <a:off x="7074692" y="1101116"/>
              <a:ext cx="12642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r>
                <a:rPr lang="en-US" b="1" dirty="0">
                  <a:solidFill>
                    <a:srgbClr val="FF0000"/>
                  </a:solidFill>
                </a:rPr>
                <a:t> 1d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50909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193-FDE3-21BB-A28A-4965BDBD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6C61-8181-40B1-7F0D-B444C0E6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39" y="861767"/>
            <a:ext cx="2738582" cy="457199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Bifurcação</a:t>
            </a:r>
            <a:r>
              <a:rPr lang="en-US" sz="2400" dirty="0"/>
              <a:t>!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4B826-6EE1-C86A-02E3-F17CCF4A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41269-0E0B-F321-9190-83E9D899D0BD}"/>
              </a:ext>
            </a:extLst>
          </p:cNvPr>
          <p:cNvGrpSpPr/>
          <p:nvPr/>
        </p:nvGrpSpPr>
        <p:grpSpPr>
          <a:xfrm>
            <a:off x="1811306" y="1935509"/>
            <a:ext cx="2132218" cy="2206199"/>
            <a:chOff x="1449508" y="2745508"/>
            <a:chExt cx="2132218" cy="2206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E5C2D7-9F57-1C7B-8128-A4A885AB5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774" t="50000" r="41613" b="25941"/>
            <a:stretch/>
          </p:blipFill>
          <p:spPr>
            <a:xfrm>
              <a:off x="2041237" y="2745508"/>
              <a:ext cx="744086" cy="3024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469FA9-1991-8F19-AD80-8D22B0BD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508" y="3084071"/>
              <a:ext cx="2132218" cy="186763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CDA26-5B73-3518-6620-7CB0AD8FD779}"/>
              </a:ext>
            </a:extLst>
          </p:cNvPr>
          <p:cNvGrpSpPr/>
          <p:nvPr/>
        </p:nvGrpSpPr>
        <p:grpSpPr>
          <a:xfrm>
            <a:off x="4890079" y="1935509"/>
            <a:ext cx="2609850" cy="2220904"/>
            <a:chOff x="5248275" y="2059709"/>
            <a:chExt cx="2609850" cy="22209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5E157-5329-5EB0-CEBE-24D65B1F4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46352" r="37502" b="24926"/>
            <a:stretch/>
          </p:blipFill>
          <p:spPr>
            <a:xfrm>
              <a:off x="5874327" y="2059709"/>
              <a:ext cx="1071418" cy="3693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115E9B-3353-D953-17AE-CE10BB133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8275" y="2508963"/>
              <a:ext cx="2609850" cy="1771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ABE821-FD00-92BA-D0AD-56AFA57F5050}"/>
                  </a:ext>
                </a:extLst>
              </p:cNvPr>
              <p:cNvSpPr txBox="1"/>
              <p:nvPr/>
            </p:nvSpPr>
            <p:spPr>
              <a:xfrm>
                <a:off x="3757375" y="1004796"/>
                <a:ext cx="155536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ABE821-FD00-92BA-D0AD-56AFA57F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375" y="1004796"/>
                <a:ext cx="15553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3420E292-6AAF-854A-F95F-2C86970E963C}"/>
              </a:ext>
            </a:extLst>
          </p:cNvPr>
          <p:cNvSpPr/>
          <p:nvPr/>
        </p:nvSpPr>
        <p:spPr>
          <a:xfrm rot="1075981">
            <a:off x="3436093" y="1625334"/>
            <a:ext cx="1933166" cy="1910541"/>
          </a:xfrm>
          <a:prstGeom prst="circularArrow">
            <a:avLst>
              <a:gd name="adj1" fmla="val 7802"/>
              <a:gd name="adj2" fmla="val 2133203"/>
              <a:gd name="adj3" fmla="val 16941240"/>
              <a:gd name="adj4" fmla="val 11598361"/>
              <a:gd name="adj5" fmla="val 125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952CE-2637-BB8E-58E5-D20F8B385C0D}"/>
                  </a:ext>
                </a:extLst>
              </p:cNvPr>
              <p:cNvSpPr txBox="1"/>
              <p:nvPr/>
            </p:nvSpPr>
            <p:spPr>
              <a:xfrm>
                <a:off x="2455265" y="1481975"/>
                <a:ext cx="80105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952CE-2637-BB8E-58E5-D20F8B38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265" y="1481975"/>
                <a:ext cx="80105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B0199-BE50-32F2-CF40-2C036624BF59}"/>
                  </a:ext>
                </a:extLst>
              </p:cNvPr>
              <p:cNvSpPr txBox="1"/>
              <p:nvPr/>
            </p:nvSpPr>
            <p:spPr>
              <a:xfrm>
                <a:off x="5752148" y="1481975"/>
                <a:ext cx="80105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B0199-BE50-32F2-CF40-2C036624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148" y="1481975"/>
                <a:ext cx="80105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5889207-2DF7-D324-ABC5-4D4D4DFE0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254" y="4362138"/>
            <a:ext cx="2094999" cy="1852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3CF3E7-D47E-EF6D-1BBC-0B140CD0FD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167" y="4414982"/>
            <a:ext cx="1797472" cy="1496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FF363-0534-D330-90B3-4E2AEDED5DFC}"/>
              </a:ext>
            </a:extLst>
          </p:cNvPr>
          <p:cNvSpPr txBox="1"/>
          <p:nvPr/>
        </p:nvSpPr>
        <p:spPr>
          <a:xfrm>
            <a:off x="3757375" y="4177780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 script </a:t>
            </a:r>
            <a:r>
              <a:rPr lang="pt-BR" dirty="0" err="1"/>
              <a:t>Mathematica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54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BF38-C24F-C747-0624-A75DFD2E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5E9D-BFF2-4117-827B-A1E02217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012C0-70AA-0E33-D78D-8E6BE2220D1C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DBD67-B759-E3EC-42A4-00ED4012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20" y="3727267"/>
            <a:ext cx="2748037" cy="269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3E5AD-4959-6091-05AD-EC83ABE2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415" y="3645828"/>
            <a:ext cx="2462076" cy="27684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A778B7-90D3-F768-398B-3F24EF71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42" y="3526971"/>
            <a:ext cx="2493170" cy="28677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123182-6ABB-6EFA-8890-F3FAD74C0CD9}"/>
              </a:ext>
            </a:extLst>
          </p:cNvPr>
          <p:cNvSpPr txBox="1"/>
          <p:nvPr/>
        </p:nvSpPr>
        <p:spPr>
          <a:xfrm>
            <a:off x="3320415" y="3065306"/>
            <a:ext cx="2317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Espaço</a:t>
            </a:r>
            <a:r>
              <a:rPr lang="en-US" sz="2400" b="1" dirty="0">
                <a:solidFill>
                  <a:srgbClr val="FF0000"/>
                </a:solidFill>
              </a:rPr>
              <a:t> de </a:t>
            </a:r>
            <a:r>
              <a:rPr lang="en-US" sz="2400" b="1" dirty="0" err="1">
                <a:solidFill>
                  <a:srgbClr val="FF0000"/>
                </a:solidFill>
              </a:rPr>
              <a:t>fase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F9BF8A-50DC-B311-F8CB-8D045BBE93E7}"/>
                  </a:ext>
                </a:extLst>
              </p:cNvPr>
              <p:cNvSpPr txBox="1"/>
              <p:nvPr/>
            </p:nvSpPr>
            <p:spPr>
              <a:xfrm>
                <a:off x="714232" y="2264804"/>
                <a:ext cx="1610826" cy="8220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∓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pt-BR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F9BF8A-50DC-B311-F8CB-8D045BBE9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2" y="2264804"/>
                <a:ext cx="1610826" cy="82208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EBB5E6-372C-8715-2368-5C766464D10F}"/>
                  </a:ext>
                </a:extLst>
              </p:cNvPr>
              <p:cNvSpPr txBox="1"/>
              <p:nvPr/>
            </p:nvSpPr>
            <p:spPr>
              <a:xfrm>
                <a:off x="3098348" y="1052456"/>
                <a:ext cx="5079339" cy="11186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&gt;0      →    </m:t>
                    </m:r>
                  </m:oMath>
                </a14:m>
                <a:r>
                  <a:rPr lang="pt-BR" sz="2400" b="1" dirty="0" err="1"/>
                  <a:t>inst</a:t>
                </a:r>
                <a:r>
                  <a:rPr lang="en-US" sz="2400" b="1" dirty="0" err="1"/>
                  <a:t>ável</a:t>
                </a:r>
                <a:endParaRPr lang="en-US" sz="24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=−2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&lt;0   →    </m:t>
                    </m:r>
                  </m:oMath>
                </a14:m>
                <a:r>
                  <a:rPr lang="pt-BR" sz="2400" b="1" dirty="0"/>
                  <a:t>est</a:t>
                </a:r>
                <a:r>
                  <a:rPr lang="en-US" sz="2400" b="1" dirty="0" err="1"/>
                  <a:t>ável</a:t>
                </a:r>
                <a:endParaRPr lang="pt-BR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EBB5E6-372C-8715-2368-5C766464D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348" y="1052456"/>
                <a:ext cx="5079339" cy="1118640"/>
              </a:xfrm>
              <a:prstGeom prst="rect">
                <a:avLst/>
              </a:prstGeom>
              <a:blipFill>
                <a:blip r:embed="rId6"/>
                <a:stretch>
                  <a:fillRect l="-2761" r="-2761" b="-158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B3532A4-6E57-6755-5F4B-312E9F4FD978}"/>
              </a:ext>
            </a:extLst>
          </p:cNvPr>
          <p:cNvGrpSpPr/>
          <p:nvPr/>
        </p:nvGrpSpPr>
        <p:grpSpPr>
          <a:xfrm>
            <a:off x="812618" y="1611776"/>
            <a:ext cx="1414054" cy="381795"/>
            <a:chOff x="812618" y="1611776"/>
            <a:chExt cx="1414054" cy="3817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9B2186-42A9-8558-DCFB-548E71CAE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618" y="1611776"/>
              <a:ext cx="1414054" cy="3817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7C02C89-3D09-3186-9C2F-E7BF7A31F472}"/>
                    </a:ext>
                  </a:extLst>
                </p:cNvPr>
                <p:cNvSpPr txBox="1"/>
                <p:nvPr/>
              </p:nvSpPr>
              <p:spPr>
                <a:xfrm>
                  <a:off x="1589314" y="1687676"/>
                  <a:ext cx="2307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7C02C89-3D09-3186-9C2F-E7BF7A31F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314" y="1687676"/>
                  <a:ext cx="23077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6316" r="-23684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22E80B-540B-7158-D6AC-9A0B372DB5B9}"/>
              </a:ext>
            </a:extLst>
          </p:cNvPr>
          <p:cNvSpPr txBox="1"/>
          <p:nvPr/>
        </p:nvSpPr>
        <p:spPr>
          <a:xfrm>
            <a:off x="2729355" y="2320440"/>
            <a:ext cx="602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Nascimento (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aniquilação</a:t>
            </a:r>
            <a:r>
              <a:rPr lang="en-US" sz="2400" dirty="0"/>
              <a:t>) de um par de PF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2000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9295-52B7-BCCB-0FF3-49914C20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A59A-0EEF-E7C3-31DD-C0CB763A0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CF3DD-CE65-FAC8-BF5E-A029311B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52951-7275-5174-01EE-B2E8A4445B85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95CED-1D69-1426-EBC8-46FCA2CE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18" y="1611776"/>
            <a:ext cx="1414054" cy="381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96170D-BE1D-D6B6-E210-50FC0E79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6" y="2952205"/>
            <a:ext cx="2921664" cy="1826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686D2-5046-32DD-0341-25790FE4C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97" y="1788304"/>
            <a:ext cx="2413296" cy="21566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5F5F9-71FC-CB23-1E19-A729636D5183}"/>
              </a:ext>
            </a:extLst>
          </p:cNvPr>
          <p:cNvSpPr txBox="1"/>
          <p:nvPr/>
        </p:nvSpPr>
        <p:spPr>
          <a:xfrm>
            <a:off x="4117850" y="1205462"/>
            <a:ext cx="3360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Diagrama</a:t>
            </a:r>
            <a:r>
              <a:rPr lang="en-US" sz="2400" b="1" dirty="0">
                <a:solidFill>
                  <a:srgbClr val="FF0000"/>
                </a:solidFill>
              </a:rPr>
              <a:t> de </a:t>
            </a:r>
            <a:r>
              <a:rPr lang="en-US" sz="2400" b="1" dirty="0" err="1">
                <a:solidFill>
                  <a:srgbClr val="FF0000"/>
                </a:solidFill>
              </a:rPr>
              <a:t>bifurcação</a:t>
            </a:r>
            <a:endParaRPr lang="pt-BR" sz="2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4499AF-CA17-5C44-C206-C3C1E8284363}"/>
              </a:ext>
            </a:extLst>
          </p:cNvPr>
          <p:cNvSpPr/>
          <p:nvPr/>
        </p:nvSpPr>
        <p:spPr>
          <a:xfrm rot="20250247">
            <a:off x="3645012" y="3017779"/>
            <a:ext cx="838811" cy="245363"/>
          </a:xfrm>
          <a:prstGeom prst="rightArrow">
            <a:avLst>
              <a:gd name="adj1" fmla="val 50000"/>
              <a:gd name="adj2" fmla="val 854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CB3FCA0-7C7A-8549-ACE2-4C45B089AEDA}"/>
              </a:ext>
            </a:extLst>
          </p:cNvPr>
          <p:cNvSpPr/>
          <p:nvPr/>
        </p:nvSpPr>
        <p:spPr>
          <a:xfrm>
            <a:off x="1421675" y="3744685"/>
            <a:ext cx="839831" cy="1424711"/>
          </a:xfrm>
          <a:prstGeom prst="arc">
            <a:avLst>
              <a:gd name="adj1" fmla="val 11157380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E5F7A-80E9-7124-85A2-CAD90F55AB6F}"/>
              </a:ext>
            </a:extLst>
          </p:cNvPr>
          <p:cNvSpPr txBox="1"/>
          <p:nvPr/>
        </p:nvSpPr>
        <p:spPr>
          <a:xfrm>
            <a:off x="1239107" y="5124639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8371B-27D2-0E95-7690-FAC5F609B0E8}"/>
              </a:ext>
            </a:extLst>
          </p:cNvPr>
          <p:cNvGrpSpPr/>
          <p:nvPr/>
        </p:nvGrpSpPr>
        <p:grpSpPr>
          <a:xfrm>
            <a:off x="4574620" y="4441090"/>
            <a:ext cx="2618912" cy="1903639"/>
            <a:chOff x="4342992" y="4415245"/>
            <a:chExt cx="2618912" cy="19036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D99119-706E-4602-B628-0DB16450F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2992" y="4415245"/>
              <a:ext cx="2618912" cy="19036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5F2F09-BF1C-FD62-3AAF-28494419A112}"/>
                    </a:ext>
                  </a:extLst>
                </p:cNvPr>
                <p:cNvSpPr txBox="1"/>
                <p:nvPr/>
              </p:nvSpPr>
              <p:spPr>
                <a:xfrm>
                  <a:off x="5747658" y="4441371"/>
                  <a:ext cx="28027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5F2F09-BF1C-FD62-3AAF-28494419A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658" y="4441371"/>
                  <a:ext cx="28027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043" r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5ECC6D-5450-58E8-DCBF-898A21BB5DFB}"/>
                  </a:ext>
                </a:extLst>
              </p:cNvPr>
              <p:cNvSpPr txBox="1"/>
              <p:nvPr/>
            </p:nvSpPr>
            <p:spPr>
              <a:xfrm>
                <a:off x="727473" y="2107031"/>
                <a:ext cx="1584344" cy="3746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5ECC6D-5450-58E8-DCBF-898A21BB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3" y="2107031"/>
                <a:ext cx="1584344" cy="374654"/>
              </a:xfrm>
              <a:prstGeom prst="rect">
                <a:avLst/>
              </a:prstGeom>
              <a:blipFill>
                <a:blip r:embed="rId7"/>
                <a:stretch>
                  <a:fillRect l="-1923" r="-1923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15F616-E30C-D36A-B073-FC534B5A9047}"/>
                  </a:ext>
                </a:extLst>
              </p:cNvPr>
              <p:cNvSpPr txBox="1"/>
              <p:nvPr/>
            </p:nvSpPr>
            <p:spPr>
              <a:xfrm>
                <a:off x="6259556" y="4621119"/>
                <a:ext cx="2501596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∄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15F616-E30C-D36A-B073-FC534B5A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556" y="4621119"/>
                <a:ext cx="2501596" cy="738664"/>
              </a:xfrm>
              <a:prstGeom prst="rect">
                <a:avLst/>
              </a:prstGeom>
              <a:blipFill>
                <a:blip r:embed="rId8"/>
                <a:stretch>
                  <a:fillRect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65717A-464E-7BFA-1BAD-0655A1A930AA}"/>
                  </a:ext>
                </a:extLst>
              </p:cNvPr>
              <p:cNvSpPr txBox="1"/>
              <p:nvPr/>
            </p:nvSpPr>
            <p:spPr>
              <a:xfrm>
                <a:off x="3997651" y="4363551"/>
                <a:ext cx="1584344" cy="3746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=+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65717A-464E-7BFA-1BAD-0655A1A93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651" y="4363551"/>
                <a:ext cx="1584344" cy="374654"/>
              </a:xfrm>
              <a:prstGeom prst="rect">
                <a:avLst/>
              </a:prstGeom>
              <a:blipFill>
                <a:blip r:embed="rId9"/>
                <a:stretch>
                  <a:fillRect l="-2308" r="-1538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9F21FA-97F3-E50F-BE8A-EAD3C3EC2A60}"/>
                  </a:ext>
                </a:extLst>
              </p:cNvPr>
              <p:cNvSpPr txBox="1"/>
              <p:nvPr/>
            </p:nvSpPr>
            <p:spPr>
              <a:xfrm>
                <a:off x="4031053" y="6157402"/>
                <a:ext cx="1584344" cy="3746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9F21FA-97F3-E50F-BE8A-EAD3C3EC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053" y="6157402"/>
                <a:ext cx="1584344" cy="374654"/>
              </a:xfrm>
              <a:prstGeom prst="rect">
                <a:avLst/>
              </a:prstGeom>
              <a:blipFill>
                <a:blip r:embed="rId10"/>
                <a:stretch>
                  <a:fillRect l="-1923" r="-19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6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7" grpId="0"/>
      <p:bldP spid="25" grpId="0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25349-043A-3F02-5C2F-C836CD8B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89F-47A7-3AC5-1B34-E82FB1AF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0284-F193-8F52-285A-1665C359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17BD8-B6EB-464E-7527-A719807BD176}"/>
                  </a:ext>
                </a:extLst>
              </p:cNvPr>
              <p:cNvSpPr txBox="1"/>
              <p:nvPr/>
            </p:nvSpPr>
            <p:spPr>
              <a:xfrm>
                <a:off x="3648891" y="1245965"/>
                <a:ext cx="4572000" cy="1172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  <a:p>
                <a:endParaRPr lang="pt-BR" dirty="0">
                  <a:latin typeface="Consolas" panose="020B0609020204030204" pitchFamily="49" charset="0"/>
                </a:endParaRPr>
              </a:p>
              <a:p>
                <a:r>
                  <a:rPr lang="pt-BR" dirty="0"/>
                  <a:t>          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⇒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17BD8-B6EB-464E-7527-A719807BD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891" y="1245965"/>
                <a:ext cx="4572000" cy="1172244"/>
              </a:xfrm>
              <a:prstGeom prst="rect">
                <a:avLst/>
              </a:prstGeom>
              <a:blipFill>
                <a:blip r:embed="rId2"/>
                <a:stretch>
                  <a:fillRect b="-72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7BE6CEA-D01B-8BF9-DEB9-33650BDC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2" y="1333051"/>
            <a:ext cx="1680754" cy="1004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ECF7F9-9CEB-C7A1-36B5-1C2FB63E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" y="2695333"/>
            <a:ext cx="7764490" cy="1945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7C5C36-75F6-6CB6-44F9-BC6D6050C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32"/>
          <a:stretch/>
        </p:blipFill>
        <p:spPr>
          <a:xfrm>
            <a:off x="505097" y="4602833"/>
            <a:ext cx="7712840" cy="178138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1FDF0F-70DE-223D-AECA-EF63E2F8CEB2}"/>
              </a:ext>
            </a:extLst>
          </p:cNvPr>
          <p:cNvGrpSpPr/>
          <p:nvPr/>
        </p:nvGrpSpPr>
        <p:grpSpPr>
          <a:xfrm>
            <a:off x="5120640" y="937425"/>
            <a:ext cx="2134367" cy="482072"/>
            <a:chOff x="4519749" y="1024511"/>
            <a:chExt cx="2134367" cy="482072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B8C18A49-2831-115F-673E-F97AAD30D21E}"/>
                </a:ext>
              </a:extLst>
            </p:cNvPr>
            <p:cNvSpPr/>
            <p:nvPr/>
          </p:nvSpPr>
          <p:spPr>
            <a:xfrm rot="5400000">
              <a:off x="5429819" y="553020"/>
              <a:ext cx="147178" cy="1759948"/>
            </a:xfrm>
            <a:prstGeom prst="leftBrace">
              <a:avLst>
                <a:gd name="adj1" fmla="val 9310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5E3B47-C472-219A-893B-514793A10565}"/>
                </a:ext>
              </a:extLst>
            </p:cNvPr>
            <p:cNvSpPr txBox="1"/>
            <p:nvPr/>
          </p:nvSpPr>
          <p:spPr>
            <a:xfrm>
              <a:off x="4519749" y="1024511"/>
              <a:ext cx="21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Resistor </a:t>
              </a:r>
              <a:r>
                <a:rPr lang="en-US" dirty="0" err="1"/>
                <a:t>não-Ôhmico</a:t>
              </a:r>
              <a:endParaRPr lang="pt-BR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607B6CF-ED65-9C05-E9B0-1B697D75F7D7}"/>
              </a:ext>
            </a:extLst>
          </p:cNvPr>
          <p:cNvSpPr txBox="1"/>
          <p:nvPr/>
        </p:nvSpPr>
        <p:spPr>
          <a:xfrm>
            <a:off x="269967" y="951879"/>
            <a:ext cx="366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r>
              <a:rPr lang="en-US" dirty="0"/>
              <a:t>: </a:t>
            </a:r>
            <a:r>
              <a:rPr lang="en-US" dirty="0" err="1"/>
              <a:t>neurônio</a:t>
            </a:r>
            <a:r>
              <a:rPr lang="en-US" dirty="0"/>
              <a:t> </a:t>
            </a:r>
            <a:r>
              <a:rPr lang="en-US" dirty="0" err="1"/>
              <a:t>simplificado</a:t>
            </a:r>
            <a:r>
              <a:rPr lang="en-US" dirty="0"/>
              <a:t> (QIF)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12438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2978</TotalTime>
  <Words>1402</Words>
  <Application>Microsoft Office PowerPoint</Application>
  <PresentationFormat>On-screen Show (4:3)</PresentationFormat>
  <Paragraphs>311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Consolas</vt:lpstr>
      <vt:lpstr>1_Office Theme</vt:lpstr>
      <vt:lpstr>Conceitos de Dinâmica Não-Linear com Aplicações em Física e Biologia</vt:lpstr>
      <vt:lpstr>Bibliografia</vt:lpstr>
      <vt:lpstr>Sumário</vt:lpstr>
      <vt:lpstr>Aula 1 – Revisão</vt:lpstr>
      <vt:lpstr>Aula 1 – Revisão</vt:lpstr>
      <vt:lpstr>Sistemas 1D</vt:lpstr>
      <vt:lpstr>Sela-Nó (Saddle-Node, Fold)</vt:lpstr>
      <vt:lpstr>Sela-Nó (Saddle-Node, Fold)</vt:lpstr>
      <vt:lpstr>Sela-Nó (Saddle-Node, Fold)</vt:lpstr>
      <vt:lpstr>Sela-Nó (Saddle-Node, Fold)</vt:lpstr>
      <vt:lpstr>Sela-Nó (Saddle-Node, Fold)</vt:lpstr>
      <vt:lpstr>Transcrítica</vt:lpstr>
      <vt:lpstr>Transcrítica</vt:lpstr>
      <vt:lpstr>Forquilha (pitchfork) Supercrítica</vt:lpstr>
      <vt:lpstr>Forquilha (pitchfork) Supercrítica</vt:lpstr>
      <vt:lpstr>Forquilha (pitchfork) Subcrítica</vt:lpstr>
      <vt:lpstr>Combinações e + parâmetros</vt:lpstr>
      <vt:lpstr>Combinações e + parâmetros</vt:lpstr>
      <vt:lpstr>Mapas: sistemas de tempo discreto</vt:lpstr>
      <vt:lpstr>Sistemas 2d</vt:lpstr>
      <vt:lpstr>Sistemas 2d</vt:lpstr>
      <vt:lpstr>Sistemas 2d</vt:lpstr>
      <vt:lpstr>Sistemas 2d</vt:lpstr>
      <vt:lpstr>Sistemas 2d</vt:lpstr>
      <vt:lpstr>Sistemas 2d</vt:lpstr>
      <vt:lpstr>Sistemas 2d</vt:lpstr>
      <vt:lpstr>Sistemas 2d</vt:lpstr>
      <vt:lpstr>Sistemas 2d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Maurício Girardi Schappo</dc:creator>
  <cp:lastModifiedBy>Maurício Girardi Schappo</cp:lastModifiedBy>
  <cp:revision>235</cp:revision>
  <dcterms:created xsi:type="dcterms:W3CDTF">2024-02-14T12:16:49Z</dcterms:created>
  <dcterms:modified xsi:type="dcterms:W3CDTF">2024-03-06T22:41:59Z</dcterms:modified>
</cp:coreProperties>
</file>